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3"/>
  </p:sldMasterIdLst>
  <p:notesMasterIdLst>
    <p:notesMasterId r:id="rId7"/>
  </p:notesMasterIdLst>
  <p:handoutMasterIdLst>
    <p:handoutMasterId r:id="rId28"/>
  </p:handoutMasterIdLst>
  <p:sldIdLst>
    <p:sldId id="256" r:id="rId4"/>
    <p:sldId id="751" r:id="rId5"/>
    <p:sldId id="279" r:id="rId6"/>
    <p:sldId id="759" r:id="rId8"/>
    <p:sldId id="760" r:id="rId9"/>
    <p:sldId id="829" r:id="rId10"/>
    <p:sldId id="781" r:id="rId11"/>
    <p:sldId id="830" r:id="rId12"/>
    <p:sldId id="867" r:id="rId13"/>
    <p:sldId id="868" r:id="rId14"/>
    <p:sldId id="833" r:id="rId15"/>
    <p:sldId id="832" r:id="rId16"/>
    <p:sldId id="870" r:id="rId17"/>
    <p:sldId id="871" r:id="rId18"/>
    <p:sldId id="872" r:id="rId19"/>
    <p:sldId id="873" r:id="rId20"/>
    <p:sldId id="874" r:id="rId21"/>
    <p:sldId id="875" r:id="rId22"/>
    <p:sldId id="834" r:id="rId23"/>
    <p:sldId id="835" r:id="rId24"/>
    <p:sldId id="837" r:id="rId25"/>
    <p:sldId id="844" r:id="rId26"/>
    <p:sldId id="270" r:id="rId27"/>
  </p:sldIdLst>
  <p:sldSz cx="12192000" cy="6858000"/>
  <p:notesSz cx="7103745" cy="10234295"/>
  <p:embeddedFontLst>
    <p:embeddedFont>
      <p:font typeface="黑体" panose="02010609060101010101" charset="-122"/>
      <p:regular r:id="rId33"/>
    </p:embeddedFont>
    <p:embeddedFont>
      <p:font typeface="微软雅黑" panose="020B0503020204020204" charset="-122"/>
      <p:regular r:id="rId34"/>
    </p:embeddedFont>
    <p:embeddedFont>
      <p:font typeface="华文细黑" panose="02010600040101010101" charset="-122"/>
      <p:regular r:id="rId35"/>
    </p:embeddedFont>
    <p:embeddedFont>
      <p:font typeface="Calibri" panose="020F0502020204030204" pitchFamily="34" charset="0"/>
      <p:regular r:id="rId36"/>
      <p:bold r:id="rId37"/>
      <p:italic r:id="rId38"/>
      <p:boldItalic r:id="rId39"/>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作者" initials="作"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1F74AD"/>
    <a:srgbClr val="1AA3AA"/>
    <a:srgbClr val="3498DB"/>
    <a:srgbClr val="2E75B6"/>
    <a:srgbClr val="4472C4"/>
    <a:srgbClr val="25C4FF"/>
    <a:srgbClr val="359EFF"/>
    <a:srgbClr val="8EC0B9"/>
    <a:srgbClr val="DAE3F3"/>
    <a:srgbClr val="F3B96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987" autoAdjust="0"/>
    <p:restoredTop sz="94660"/>
  </p:normalViewPr>
  <p:slideViewPr>
    <p:cSldViewPr snapToGrid="0">
      <p:cViewPr>
        <p:scale>
          <a:sx n="66" d="100"/>
          <a:sy n="66" d="100"/>
        </p:scale>
        <p:origin x="-552" y="-942"/>
      </p:cViewPr>
      <p:guideLst>
        <p:guide orient="horz" pos="220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notesMaster" Target="notesMasters/notesMaster1.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9" Type="http://schemas.openxmlformats.org/officeDocument/2006/relationships/font" Target="fonts/font7.fntdata"/><Relationship Id="rId38" Type="http://schemas.openxmlformats.org/officeDocument/2006/relationships/font" Target="fonts/font6.fntdata"/><Relationship Id="rId37" Type="http://schemas.openxmlformats.org/officeDocument/2006/relationships/font" Target="fonts/font5.fntdata"/><Relationship Id="rId36" Type="http://schemas.openxmlformats.org/officeDocument/2006/relationships/font" Target="fonts/font4.fntdata"/><Relationship Id="rId35" Type="http://schemas.openxmlformats.org/officeDocument/2006/relationships/font" Target="fonts/font3.fntdata"/><Relationship Id="rId34" Type="http://schemas.openxmlformats.org/officeDocument/2006/relationships/font" Target="fonts/font2.fntdata"/><Relationship Id="rId33" Type="http://schemas.openxmlformats.org/officeDocument/2006/relationships/font" Target="fonts/font1.fntdata"/><Relationship Id="rId32" Type="http://schemas.openxmlformats.org/officeDocument/2006/relationships/commentAuthors" Target="commentAuthors.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Master" Target="slideMasters/slideMaster2.xml"/><Relationship Id="rId29" Type="http://schemas.openxmlformats.org/officeDocument/2006/relationships/presProps" Target="presProps.xml"/><Relationship Id="rId28" Type="http://schemas.openxmlformats.org/officeDocument/2006/relationships/handoutMaster" Target="handoutMasters/handoutMaster1.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ea typeface="黑体" panose="02010609060101010101" charset="-122"/>
              </a:rPr>
            </a:fld>
            <a:endParaRPr lang="zh-CN" altLang="en-US">
              <a:ea typeface="黑体" panose="02010609060101010101" charset="-122"/>
            </a:endParaRPr>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ea typeface="黑体" panose="02010609060101010101" charset="-122"/>
              </a:rPr>
            </a:fld>
            <a:endParaRPr lang="zh-CN" altLang="en-US">
              <a:ea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atin typeface="黑体" panose="02010609060101010101" charset="-122"/>
                <a:ea typeface="黑体" panose="02010609060101010101" charset="-122"/>
                <a:cs typeface="黑体" panose="02010609060101010101"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atin typeface="黑体" panose="02010609060101010101" charset="-122"/>
                <a:ea typeface="黑体" panose="02010609060101010101" charset="-122"/>
                <a:cs typeface="黑体" panose="02010609060101010101"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1pPr>
    <a:lvl2pPr marL="4572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2pPr>
    <a:lvl3pPr marL="9144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3pPr>
    <a:lvl4pPr marL="13716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4pPr>
    <a:lvl5pPr marL="18288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73C0D0-D39E-4E70-9BCA-283D268ED7A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7" Type="http://schemas.openxmlformats.org/officeDocument/2006/relationships/image" Target="../media/image7.emf"/><Relationship Id="rId6" Type="http://schemas.openxmlformats.org/officeDocument/2006/relationships/tags" Target="../tags/tag3.xml"/><Relationship Id="rId5" Type="http://schemas.openxmlformats.org/officeDocument/2006/relationships/image" Target="../media/image6.emf"/><Relationship Id="rId4" Type="http://schemas.openxmlformats.org/officeDocument/2006/relationships/tags" Target="../tags/tag2.xml"/><Relationship Id="rId3" Type="http://schemas.openxmlformats.org/officeDocument/2006/relationships/image" Target="../media/image5.png"/><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6172200" y="1825625"/>
            <a:ext cx="5181600" cy="20986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6172200" y="4076700"/>
            <a:ext cx="5181600" cy="21002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p:txBody>
          <a:bodyPr/>
          <a:lstStyle/>
          <a:p>
            <a:pPr lvl="0" eaLnBrk="1" hangingPunct="1"/>
            <a:endParaRPr lang="zh-CN" altLang="en-US" dirty="0"/>
          </a:p>
        </p:txBody>
      </p:sp>
      <p:sp>
        <p:nvSpPr>
          <p:cNvPr id="7" name="页脚占位符 6"/>
          <p:cNvSpPr>
            <a:spLocks noGrp="1"/>
          </p:cNvSpPr>
          <p:nvPr>
            <p:ph type="ftr" sz="quarter" idx="11"/>
          </p:nvPr>
        </p:nvSpPr>
        <p:spPr/>
        <p:txBody>
          <a:bodyPr/>
          <a:lstStyle>
            <a:lvl1pPr>
              <a:defRPr>
                <a:latin typeface="黑体" panose="02010609060101010101" charset="-122"/>
                <a:sym typeface="黑体" panose="02010609060101010101" charset="-122"/>
              </a:defRPr>
            </a:lvl1pPr>
          </a:lstStyle>
          <a:p>
            <a:pPr lvl="0" eaLnBrk="1" hangingPunct="1"/>
            <a:endParaRPr lang="zh-CN" altLang="en-US" dirty="0"/>
          </a:p>
        </p:txBody>
      </p:sp>
      <p:sp>
        <p:nvSpPr>
          <p:cNvPr id="8" name="灯片编号占位符 7"/>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pic>
        <p:nvPicPr>
          <p:cNvPr id="60419" name="图片 5"/>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60420" name="图片 8"/>
          <p:cNvPicPr>
            <a:picLocks noChangeAspect="1"/>
          </p:cNvPicPr>
          <p:nvPr>
            <p:custDataLst>
              <p:tags r:id="rId4"/>
            </p:custDataLst>
          </p:nvPr>
        </p:nvPicPr>
        <p:blipFill>
          <a:blip r:embed="rId5"/>
          <a:stretch>
            <a:fillRect/>
          </a:stretch>
        </p:blipFill>
        <p:spPr>
          <a:xfrm>
            <a:off x="260350" y="114300"/>
            <a:ext cx="546100" cy="534988"/>
          </a:xfrm>
          <a:prstGeom prst="rect">
            <a:avLst/>
          </a:prstGeom>
          <a:noFill/>
          <a:ln w="9525">
            <a:noFill/>
          </a:ln>
        </p:spPr>
      </p:pic>
      <p:pic>
        <p:nvPicPr>
          <p:cNvPr id="60421" name="图片 9"/>
          <p:cNvPicPr>
            <a:picLocks noChangeAspect="1"/>
          </p:cNvPicPr>
          <p:nvPr>
            <p:custDataLst>
              <p:tags r:id="rId6"/>
            </p:custDataLst>
          </p:nvPr>
        </p:nvPicPr>
        <p:blipFill>
          <a:blip r:embed="rId7"/>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nvPr>
        </p:nvSpPr>
        <p:spPr>
          <a:xfrm>
            <a:off x="879475" y="6350000"/>
            <a:ext cx="2700338" cy="315913"/>
          </a:xfrm>
          <a:prstGeom prst="rect">
            <a:avLst/>
          </a:prstGeom>
        </p:spPr>
        <p:txBody>
          <a:bodyPr vert="horz" lIns="91440" tIns="45720" rIns="91440" bIns="45720" rtlCol="0" anchor="ctr">
            <a:normAutofit/>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4116388" y="6350000"/>
            <a:ext cx="3959225" cy="315913"/>
          </a:xfrm>
          <a:prstGeom prst="rect">
            <a:avLst/>
          </a:prstGeom>
        </p:spPr>
        <p:txBody>
          <a:bodyPr vert="horz" lIns="91440" tIns="45720" rIns="91440" bIns="45720" rtlCol="0" anchor="ctr">
            <a:normAutofit/>
          </a:bodyPr>
          <a:p>
            <a:pPr fontAlgn="base"/>
            <a:endParaRPr lang="zh-CN" altLang="en-US" strike="noStrike" noProof="1" dirty="0"/>
          </a:p>
        </p:txBody>
      </p:sp>
      <p:sp>
        <p:nvSpPr>
          <p:cNvPr id="5" name="灯片编号占位符 4"/>
          <p:cNvSpPr>
            <a:spLocks noGrp="1"/>
          </p:cNvSpPr>
          <p:nvPr>
            <p:ph type="sldNum" sz="quarter" idx="12"/>
          </p:nvPr>
        </p:nvSpPr>
        <p:spPr>
          <a:xfrm>
            <a:off x="8610600" y="6350000"/>
            <a:ext cx="2700338" cy="315913"/>
          </a:xfrm>
          <a:prstGeom prst="rect">
            <a:avLst/>
          </a:prstGeom>
        </p:spPr>
        <p:txBody>
          <a:bodyPr vert="horz" lIns="91440" tIns="45720" rIns="91440" bIns="45720" rtlCol="0" anchor="ctr">
            <a:normAutofit/>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635"/>
            <a:ext cx="12192000" cy="6857365"/>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7" name="矩形 6"/>
          <p:cNvSpPr/>
          <p:nvPr userDrawn="1"/>
        </p:nvSpPr>
        <p:spPr>
          <a:xfrm>
            <a:off x="-635" y="4853940"/>
            <a:ext cx="12192635" cy="2004060"/>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58065"/>
          <a:stretch>
            <a:fillRect/>
          </a:stretch>
        </p:blipFill>
        <p:spPr>
          <a:xfrm>
            <a:off x="2893783" y="3982065"/>
            <a:ext cx="6371303" cy="2875935"/>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pic>
        <p:nvPicPr>
          <p:cNvPr id="5" name="图片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sp>
        <p:nvSpPr>
          <p:cNvPr id="7" name="矩形 6"/>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9" name="Freeform 244"/>
          <p:cNvSpPr/>
          <p:nvPr userDrawn="1"/>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lstStyle/>
          <a:p>
            <a:pPr eaLnBrk="1" fontAlgn="auto" hangingPunct="1">
              <a:lnSpc>
                <a:spcPct val="120000"/>
              </a:lnSpc>
              <a:spcBef>
                <a:spcPts val="0"/>
              </a:spcBef>
              <a:spcAft>
                <a:spcPts val="0"/>
              </a:spcAft>
              <a:defRPr/>
            </a:pPr>
            <a:endParaRPr lang="en-US" b="0" kern="0">
              <a:solidFill>
                <a:prstClr val="black"/>
              </a:solidFill>
              <a:latin typeface="黑体" panose="02010609060101010101" charset="-122"/>
              <a:ea typeface="黑体" panose="02010609060101010101" charset="-122"/>
              <a:cs typeface="黑体" panose="02010609060101010101" charset="-122"/>
              <a:sym typeface="黑体" panose="02010609060101010101"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0647" r="71389" b="42089"/>
          <a:stretch>
            <a:fillRect/>
          </a:stretch>
        </p:blipFill>
        <p:spPr>
          <a:xfrm>
            <a:off x="0" y="473204"/>
            <a:ext cx="2251881" cy="3219120"/>
          </a:xfrm>
          <a:prstGeom prst="rect">
            <a:avLst/>
          </a:prstGeom>
        </p:spPr>
      </p:pic>
      <p:sp>
        <p:nvSpPr>
          <p:cNvPr id="10" name="矩形 9"/>
          <p:cNvSpPr/>
          <p:nvPr userDrawn="1"/>
        </p:nvSpPr>
        <p:spPr>
          <a:xfrm>
            <a:off x="313055"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1" name="矩形 10"/>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lstStyle/>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lstStyle/>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solidFill>
                <a:schemeClr val="tx1">
                  <a:lumMod val="75000"/>
                  <a:lumOff val="25000"/>
                </a:schemeClr>
              </a:solidFill>
              <a:cs typeface="黑体" panose="02010609060101010101"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5" Type="http://schemas.openxmlformats.org/officeDocument/2006/relationships/theme" Target="../theme/theme2.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2F2A2A96-E392-4BD4-96F4-45C159C7CA2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6E02081A-7E68-44F2-A99E-F075D941C59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10.xml.rels><?xml version="1.0" encoding="UTF-8" standalone="yes"?>
<Relationships xmlns="http://schemas.openxmlformats.org/package/2006/relationships"><Relationship Id="rId9" Type="http://schemas.openxmlformats.org/officeDocument/2006/relationships/tags" Target="../tags/tag35.xml"/><Relationship Id="rId8" Type="http://schemas.openxmlformats.org/officeDocument/2006/relationships/tags" Target="../tags/tag34.xml"/><Relationship Id="rId7" Type="http://schemas.openxmlformats.org/officeDocument/2006/relationships/tags" Target="../tags/tag33.xml"/><Relationship Id="rId6" Type="http://schemas.openxmlformats.org/officeDocument/2006/relationships/tags" Target="../tags/tag32.xml"/><Relationship Id="rId5" Type="http://schemas.openxmlformats.org/officeDocument/2006/relationships/tags" Target="../tags/tag31.xml"/><Relationship Id="rId4" Type="http://schemas.openxmlformats.org/officeDocument/2006/relationships/tags" Target="../tags/tag30.xml"/><Relationship Id="rId3" Type="http://schemas.openxmlformats.org/officeDocument/2006/relationships/tags" Target="../tags/tag29.xml"/><Relationship Id="rId28" Type="http://schemas.openxmlformats.org/officeDocument/2006/relationships/slideLayout" Target="../slideLayouts/slideLayout14.xml"/><Relationship Id="rId27" Type="http://schemas.openxmlformats.org/officeDocument/2006/relationships/tags" Target="../tags/tag53.xml"/><Relationship Id="rId26" Type="http://schemas.openxmlformats.org/officeDocument/2006/relationships/tags" Target="../tags/tag52.xml"/><Relationship Id="rId25" Type="http://schemas.openxmlformats.org/officeDocument/2006/relationships/tags" Target="../tags/tag51.xml"/><Relationship Id="rId24" Type="http://schemas.openxmlformats.org/officeDocument/2006/relationships/tags" Target="../tags/tag50.xml"/><Relationship Id="rId23" Type="http://schemas.openxmlformats.org/officeDocument/2006/relationships/tags" Target="../tags/tag49.xml"/><Relationship Id="rId22" Type="http://schemas.openxmlformats.org/officeDocument/2006/relationships/tags" Target="../tags/tag48.xml"/><Relationship Id="rId21" Type="http://schemas.openxmlformats.org/officeDocument/2006/relationships/tags" Target="../tags/tag47.xml"/><Relationship Id="rId20" Type="http://schemas.openxmlformats.org/officeDocument/2006/relationships/tags" Target="../tags/tag46.xml"/><Relationship Id="rId2" Type="http://schemas.openxmlformats.org/officeDocument/2006/relationships/tags" Target="../tags/tag28.xml"/><Relationship Id="rId19" Type="http://schemas.openxmlformats.org/officeDocument/2006/relationships/tags" Target="../tags/tag45.xml"/><Relationship Id="rId18" Type="http://schemas.openxmlformats.org/officeDocument/2006/relationships/tags" Target="../tags/tag44.xml"/><Relationship Id="rId17" Type="http://schemas.openxmlformats.org/officeDocument/2006/relationships/tags" Target="../tags/tag43.xml"/><Relationship Id="rId16" Type="http://schemas.openxmlformats.org/officeDocument/2006/relationships/tags" Target="../tags/tag42.xml"/><Relationship Id="rId15" Type="http://schemas.openxmlformats.org/officeDocument/2006/relationships/tags" Target="../tags/tag41.xml"/><Relationship Id="rId14" Type="http://schemas.openxmlformats.org/officeDocument/2006/relationships/tags" Target="../tags/tag40.xml"/><Relationship Id="rId13" Type="http://schemas.openxmlformats.org/officeDocument/2006/relationships/tags" Target="../tags/tag39.xml"/><Relationship Id="rId12" Type="http://schemas.openxmlformats.org/officeDocument/2006/relationships/tags" Target="../tags/tag38.xml"/><Relationship Id="rId11" Type="http://schemas.openxmlformats.org/officeDocument/2006/relationships/tags" Target="../tags/tag37.xml"/><Relationship Id="rId10" Type="http://schemas.openxmlformats.org/officeDocument/2006/relationships/tags" Target="../tags/tag36.xml"/><Relationship Id="rId1" Type="http://schemas.openxmlformats.org/officeDocument/2006/relationships/tags" Target="../tags/tag27.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12.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12.png"/><Relationship Id="rId4" Type="http://schemas.openxmlformats.org/officeDocument/2006/relationships/tags" Target="../tags/tag57.xml"/><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s>
</file>

<file path=ppt/slides/_rels/slide13.xml.rels><?xml version="1.0" encoding="UTF-8" standalone="yes"?>
<Relationships xmlns="http://schemas.openxmlformats.org/package/2006/relationships"><Relationship Id="rId9" Type="http://schemas.openxmlformats.org/officeDocument/2006/relationships/tags" Target="../tags/tag66.xml"/><Relationship Id="rId8" Type="http://schemas.openxmlformats.org/officeDocument/2006/relationships/tags" Target="../tags/tag65.xml"/><Relationship Id="rId7" Type="http://schemas.openxmlformats.org/officeDocument/2006/relationships/tags" Target="../tags/tag64.xml"/><Relationship Id="rId6" Type="http://schemas.openxmlformats.org/officeDocument/2006/relationships/tags" Target="../tags/tag63.xml"/><Relationship Id="rId56" Type="http://schemas.openxmlformats.org/officeDocument/2006/relationships/slideLayout" Target="../slideLayouts/slideLayout8.xml"/><Relationship Id="rId55" Type="http://schemas.openxmlformats.org/officeDocument/2006/relationships/tags" Target="../tags/tag112.xml"/><Relationship Id="rId54" Type="http://schemas.openxmlformats.org/officeDocument/2006/relationships/tags" Target="../tags/tag111.xml"/><Relationship Id="rId53" Type="http://schemas.openxmlformats.org/officeDocument/2006/relationships/tags" Target="../tags/tag110.xml"/><Relationship Id="rId52" Type="http://schemas.openxmlformats.org/officeDocument/2006/relationships/tags" Target="../tags/tag109.xml"/><Relationship Id="rId51" Type="http://schemas.openxmlformats.org/officeDocument/2006/relationships/tags" Target="../tags/tag108.xml"/><Relationship Id="rId50" Type="http://schemas.openxmlformats.org/officeDocument/2006/relationships/tags" Target="../tags/tag107.xml"/><Relationship Id="rId5" Type="http://schemas.openxmlformats.org/officeDocument/2006/relationships/tags" Target="../tags/tag62.xml"/><Relationship Id="rId49" Type="http://schemas.openxmlformats.org/officeDocument/2006/relationships/tags" Target="../tags/tag106.xml"/><Relationship Id="rId48" Type="http://schemas.openxmlformats.org/officeDocument/2006/relationships/tags" Target="../tags/tag105.xml"/><Relationship Id="rId47" Type="http://schemas.openxmlformats.org/officeDocument/2006/relationships/tags" Target="../tags/tag104.xml"/><Relationship Id="rId46" Type="http://schemas.openxmlformats.org/officeDocument/2006/relationships/tags" Target="../tags/tag103.xml"/><Relationship Id="rId45" Type="http://schemas.openxmlformats.org/officeDocument/2006/relationships/tags" Target="../tags/tag102.xml"/><Relationship Id="rId44" Type="http://schemas.openxmlformats.org/officeDocument/2006/relationships/tags" Target="../tags/tag101.xml"/><Relationship Id="rId43" Type="http://schemas.openxmlformats.org/officeDocument/2006/relationships/tags" Target="../tags/tag100.xml"/><Relationship Id="rId42" Type="http://schemas.openxmlformats.org/officeDocument/2006/relationships/tags" Target="../tags/tag99.xml"/><Relationship Id="rId41" Type="http://schemas.openxmlformats.org/officeDocument/2006/relationships/tags" Target="../tags/tag98.xml"/><Relationship Id="rId40" Type="http://schemas.openxmlformats.org/officeDocument/2006/relationships/tags" Target="../tags/tag97.xml"/><Relationship Id="rId4" Type="http://schemas.openxmlformats.org/officeDocument/2006/relationships/tags" Target="../tags/tag61.xml"/><Relationship Id="rId39" Type="http://schemas.openxmlformats.org/officeDocument/2006/relationships/tags" Target="../tags/tag96.xml"/><Relationship Id="rId38" Type="http://schemas.openxmlformats.org/officeDocument/2006/relationships/tags" Target="../tags/tag95.xml"/><Relationship Id="rId37" Type="http://schemas.openxmlformats.org/officeDocument/2006/relationships/tags" Target="../tags/tag94.xml"/><Relationship Id="rId36" Type="http://schemas.openxmlformats.org/officeDocument/2006/relationships/tags" Target="../tags/tag93.xml"/><Relationship Id="rId35" Type="http://schemas.openxmlformats.org/officeDocument/2006/relationships/tags" Target="../tags/tag92.xml"/><Relationship Id="rId34" Type="http://schemas.openxmlformats.org/officeDocument/2006/relationships/tags" Target="../tags/tag91.xml"/><Relationship Id="rId33" Type="http://schemas.openxmlformats.org/officeDocument/2006/relationships/tags" Target="../tags/tag90.xml"/><Relationship Id="rId32" Type="http://schemas.openxmlformats.org/officeDocument/2006/relationships/tags" Target="../tags/tag89.xml"/><Relationship Id="rId31" Type="http://schemas.openxmlformats.org/officeDocument/2006/relationships/tags" Target="../tags/tag88.xml"/><Relationship Id="rId30" Type="http://schemas.openxmlformats.org/officeDocument/2006/relationships/tags" Target="../tags/tag87.xml"/><Relationship Id="rId3" Type="http://schemas.openxmlformats.org/officeDocument/2006/relationships/tags" Target="../tags/tag60.xml"/><Relationship Id="rId29" Type="http://schemas.openxmlformats.org/officeDocument/2006/relationships/tags" Target="../tags/tag86.xml"/><Relationship Id="rId28" Type="http://schemas.openxmlformats.org/officeDocument/2006/relationships/tags" Target="../tags/tag85.xml"/><Relationship Id="rId27" Type="http://schemas.openxmlformats.org/officeDocument/2006/relationships/tags" Target="../tags/tag84.xml"/><Relationship Id="rId26" Type="http://schemas.openxmlformats.org/officeDocument/2006/relationships/tags" Target="../tags/tag83.xml"/><Relationship Id="rId25" Type="http://schemas.openxmlformats.org/officeDocument/2006/relationships/tags" Target="../tags/tag82.xml"/><Relationship Id="rId24" Type="http://schemas.openxmlformats.org/officeDocument/2006/relationships/tags" Target="../tags/tag81.xml"/><Relationship Id="rId23" Type="http://schemas.openxmlformats.org/officeDocument/2006/relationships/tags" Target="../tags/tag80.xml"/><Relationship Id="rId22" Type="http://schemas.openxmlformats.org/officeDocument/2006/relationships/tags" Target="../tags/tag79.xml"/><Relationship Id="rId21" Type="http://schemas.openxmlformats.org/officeDocument/2006/relationships/tags" Target="../tags/tag78.xml"/><Relationship Id="rId20" Type="http://schemas.openxmlformats.org/officeDocument/2006/relationships/tags" Target="../tags/tag77.xml"/><Relationship Id="rId2" Type="http://schemas.openxmlformats.org/officeDocument/2006/relationships/tags" Target="../tags/tag59.xml"/><Relationship Id="rId19" Type="http://schemas.openxmlformats.org/officeDocument/2006/relationships/tags" Target="../tags/tag76.xml"/><Relationship Id="rId18" Type="http://schemas.openxmlformats.org/officeDocument/2006/relationships/tags" Target="../tags/tag75.xml"/><Relationship Id="rId17" Type="http://schemas.openxmlformats.org/officeDocument/2006/relationships/tags" Target="../tags/tag74.xml"/><Relationship Id="rId16" Type="http://schemas.openxmlformats.org/officeDocument/2006/relationships/tags" Target="../tags/tag73.xml"/><Relationship Id="rId15" Type="http://schemas.openxmlformats.org/officeDocument/2006/relationships/tags" Target="../tags/tag72.xml"/><Relationship Id="rId14" Type="http://schemas.openxmlformats.org/officeDocument/2006/relationships/tags" Target="../tags/tag71.xml"/><Relationship Id="rId13" Type="http://schemas.openxmlformats.org/officeDocument/2006/relationships/tags" Target="../tags/tag70.xml"/><Relationship Id="rId12" Type="http://schemas.openxmlformats.org/officeDocument/2006/relationships/tags" Target="../tags/tag69.xml"/><Relationship Id="rId11" Type="http://schemas.openxmlformats.org/officeDocument/2006/relationships/tags" Target="../tags/tag68.xml"/><Relationship Id="rId10" Type="http://schemas.openxmlformats.org/officeDocument/2006/relationships/tags" Target="../tags/tag67.xml"/><Relationship Id="rId1" Type="http://schemas.openxmlformats.org/officeDocument/2006/relationships/tags" Target="../tags/tag58.xml"/></Relationships>
</file>

<file path=ppt/slides/_rels/slide14.xml.rels><?xml version="1.0" encoding="UTF-8" standalone="yes"?>
<Relationships xmlns="http://schemas.openxmlformats.org/package/2006/relationships"><Relationship Id="rId9" Type="http://schemas.openxmlformats.org/officeDocument/2006/relationships/tags" Target="../tags/tag121.xml"/><Relationship Id="rId8" Type="http://schemas.openxmlformats.org/officeDocument/2006/relationships/tags" Target="../tags/tag120.xml"/><Relationship Id="rId7" Type="http://schemas.openxmlformats.org/officeDocument/2006/relationships/tags" Target="../tags/tag119.xml"/><Relationship Id="rId6" Type="http://schemas.openxmlformats.org/officeDocument/2006/relationships/tags" Target="../tags/tag118.xml"/><Relationship Id="rId5" Type="http://schemas.openxmlformats.org/officeDocument/2006/relationships/tags" Target="../tags/tag117.xml"/><Relationship Id="rId4" Type="http://schemas.openxmlformats.org/officeDocument/2006/relationships/tags" Target="../tags/tag116.xml"/><Relationship Id="rId3" Type="http://schemas.openxmlformats.org/officeDocument/2006/relationships/tags" Target="../tags/tag115.xml"/><Relationship Id="rId23" Type="http://schemas.openxmlformats.org/officeDocument/2006/relationships/slideLayout" Target="../slideLayouts/slideLayout14.xml"/><Relationship Id="rId22" Type="http://schemas.openxmlformats.org/officeDocument/2006/relationships/tags" Target="../tags/tag134.xml"/><Relationship Id="rId21" Type="http://schemas.openxmlformats.org/officeDocument/2006/relationships/tags" Target="../tags/tag133.xml"/><Relationship Id="rId20" Type="http://schemas.openxmlformats.org/officeDocument/2006/relationships/tags" Target="../tags/tag132.xml"/><Relationship Id="rId2" Type="http://schemas.openxmlformats.org/officeDocument/2006/relationships/tags" Target="../tags/tag114.xml"/><Relationship Id="rId19" Type="http://schemas.openxmlformats.org/officeDocument/2006/relationships/tags" Target="../tags/tag131.xml"/><Relationship Id="rId18" Type="http://schemas.openxmlformats.org/officeDocument/2006/relationships/tags" Target="../tags/tag130.xml"/><Relationship Id="rId17" Type="http://schemas.openxmlformats.org/officeDocument/2006/relationships/tags" Target="../tags/tag129.xml"/><Relationship Id="rId16" Type="http://schemas.openxmlformats.org/officeDocument/2006/relationships/tags" Target="../tags/tag128.xml"/><Relationship Id="rId15" Type="http://schemas.openxmlformats.org/officeDocument/2006/relationships/tags" Target="../tags/tag127.xml"/><Relationship Id="rId14" Type="http://schemas.openxmlformats.org/officeDocument/2006/relationships/tags" Target="../tags/tag126.xml"/><Relationship Id="rId13" Type="http://schemas.openxmlformats.org/officeDocument/2006/relationships/tags" Target="../tags/tag125.xml"/><Relationship Id="rId12" Type="http://schemas.openxmlformats.org/officeDocument/2006/relationships/tags" Target="../tags/tag124.xml"/><Relationship Id="rId11" Type="http://schemas.openxmlformats.org/officeDocument/2006/relationships/tags" Target="../tags/tag123.xml"/><Relationship Id="rId10" Type="http://schemas.openxmlformats.org/officeDocument/2006/relationships/tags" Target="../tags/tag122.xml"/><Relationship Id="rId1" Type="http://schemas.openxmlformats.org/officeDocument/2006/relationships/tags" Target="../tags/tag113.xml"/></Relationships>
</file>

<file path=ppt/slides/_rels/slide15.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12.png"/><Relationship Id="rId4" Type="http://schemas.openxmlformats.org/officeDocument/2006/relationships/tags" Target="../tags/tag138.xml"/><Relationship Id="rId3" Type="http://schemas.openxmlformats.org/officeDocument/2006/relationships/tags" Target="../tags/tag137.xml"/><Relationship Id="rId2" Type="http://schemas.openxmlformats.org/officeDocument/2006/relationships/tags" Target="../tags/tag136.xml"/><Relationship Id="rId1" Type="http://schemas.openxmlformats.org/officeDocument/2006/relationships/tags" Target="../tags/tag135.xml"/></Relationships>
</file>

<file path=ppt/slides/_rels/slide16.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12.png"/><Relationship Id="rId4" Type="http://schemas.openxmlformats.org/officeDocument/2006/relationships/tags" Target="../tags/tag142.xml"/><Relationship Id="rId3" Type="http://schemas.openxmlformats.org/officeDocument/2006/relationships/tags" Target="../tags/tag141.xml"/><Relationship Id="rId2" Type="http://schemas.openxmlformats.org/officeDocument/2006/relationships/tags" Target="../tags/tag140.xml"/><Relationship Id="rId1" Type="http://schemas.openxmlformats.org/officeDocument/2006/relationships/tags" Target="../tags/tag139.xml"/></Relationships>
</file>

<file path=ppt/slides/_rels/slide17.xml.rels><?xml version="1.0" encoding="UTF-8" standalone="yes"?>
<Relationships xmlns="http://schemas.openxmlformats.org/package/2006/relationships"><Relationship Id="rId9" Type="http://schemas.openxmlformats.org/officeDocument/2006/relationships/tags" Target="../tags/tag151.xml"/><Relationship Id="rId8" Type="http://schemas.openxmlformats.org/officeDocument/2006/relationships/tags" Target="../tags/tag150.xml"/><Relationship Id="rId7" Type="http://schemas.openxmlformats.org/officeDocument/2006/relationships/tags" Target="../tags/tag149.xml"/><Relationship Id="rId6" Type="http://schemas.openxmlformats.org/officeDocument/2006/relationships/tags" Target="../tags/tag148.xml"/><Relationship Id="rId5" Type="http://schemas.openxmlformats.org/officeDocument/2006/relationships/tags" Target="../tags/tag147.xml"/><Relationship Id="rId4" Type="http://schemas.openxmlformats.org/officeDocument/2006/relationships/tags" Target="../tags/tag146.xml"/><Relationship Id="rId3" Type="http://schemas.openxmlformats.org/officeDocument/2006/relationships/tags" Target="../tags/tag145.xml"/><Relationship Id="rId28" Type="http://schemas.openxmlformats.org/officeDocument/2006/relationships/slideLayout" Target="../slideLayouts/slideLayout14.xml"/><Relationship Id="rId27" Type="http://schemas.openxmlformats.org/officeDocument/2006/relationships/tags" Target="../tags/tag169.xml"/><Relationship Id="rId26" Type="http://schemas.openxmlformats.org/officeDocument/2006/relationships/tags" Target="../tags/tag168.xml"/><Relationship Id="rId25" Type="http://schemas.openxmlformats.org/officeDocument/2006/relationships/tags" Target="../tags/tag167.xml"/><Relationship Id="rId24" Type="http://schemas.openxmlformats.org/officeDocument/2006/relationships/tags" Target="../tags/tag166.xml"/><Relationship Id="rId23" Type="http://schemas.openxmlformats.org/officeDocument/2006/relationships/tags" Target="../tags/tag165.xml"/><Relationship Id="rId22" Type="http://schemas.openxmlformats.org/officeDocument/2006/relationships/tags" Target="../tags/tag164.xml"/><Relationship Id="rId21" Type="http://schemas.openxmlformats.org/officeDocument/2006/relationships/tags" Target="../tags/tag163.xml"/><Relationship Id="rId20" Type="http://schemas.openxmlformats.org/officeDocument/2006/relationships/tags" Target="../tags/tag162.xml"/><Relationship Id="rId2" Type="http://schemas.openxmlformats.org/officeDocument/2006/relationships/tags" Target="../tags/tag144.xml"/><Relationship Id="rId19" Type="http://schemas.openxmlformats.org/officeDocument/2006/relationships/tags" Target="../tags/tag161.xml"/><Relationship Id="rId18" Type="http://schemas.openxmlformats.org/officeDocument/2006/relationships/tags" Target="../tags/tag160.xml"/><Relationship Id="rId17" Type="http://schemas.openxmlformats.org/officeDocument/2006/relationships/tags" Target="../tags/tag159.xml"/><Relationship Id="rId16" Type="http://schemas.openxmlformats.org/officeDocument/2006/relationships/tags" Target="../tags/tag158.xml"/><Relationship Id="rId15" Type="http://schemas.openxmlformats.org/officeDocument/2006/relationships/tags" Target="../tags/tag157.xml"/><Relationship Id="rId14" Type="http://schemas.openxmlformats.org/officeDocument/2006/relationships/tags" Target="../tags/tag156.xml"/><Relationship Id="rId13" Type="http://schemas.openxmlformats.org/officeDocument/2006/relationships/tags" Target="../tags/tag155.xml"/><Relationship Id="rId12" Type="http://schemas.openxmlformats.org/officeDocument/2006/relationships/tags" Target="../tags/tag154.xml"/><Relationship Id="rId11" Type="http://schemas.openxmlformats.org/officeDocument/2006/relationships/tags" Target="../tags/tag153.xml"/><Relationship Id="rId10" Type="http://schemas.openxmlformats.org/officeDocument/2006/relationships/tags" Target="../tags/tag152.xml"/><Relationship Id="rId1" Type="http://schemas.openxmlformats.org/officeDocument/2006/relationships/tags" Target="../tags/tag143.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19.xml.rels><?xml version="1.0" encoding="UTF-8" standalone="yes"?>
<Relationships xmlns="http://schemas.openxmlformats.org/package/2006/relationships"><Relationship Id="rId9" Type="http://schemas.openxmlformats.org/officeDocument/2006/relationships/tags" Target="../tags/tag178.xml"/><Relationship Id="rId8" Type="http://schemas.openxmlformats.org/officeDocument/2006/relationships/tags" Target="../tags/tag177.xml"/><Relationship Id="rId7" Type="http://schemas.openxmlformats.org/officeDocument/2006/relationships/tags" Target="../tags/tag176.xml"/><Relationship Id="rId6" Type="http://schemas.openxmlformats.org/officeDocument/2006/relationships/tags" Target="../tags/tag175.xml"/><Relationship Id="rId5" Type="http://schemas.openxmlformats.org/officeDocument/2006/relationships/tags" Target="../tags/tag174.xml"/><Relationship Id="rId4" Type="http://schemas.openxmlformats.org/officeDocument/2006/relationships/tags" Target="../tags/tag173.xml"/><Relationship Id="rId3" Type="http://schemas.openxmlformats.org/officeDocument/2006/relationships/tags" Target="../tags/tag172.xml"/><Relationship Id="rId2" Type="http://schemas.openxmlformats.org/officeDocument/2006/relationships/tags" Target="../tags/tag171.xml"/><Relationship Id="rId14" Type="http://schemas.openxmlformats.org/officeDocument/2006/relationships/slideLayout" Target="../slideLayouts/slideLayout14.xml"/><Relationship Id="rId13" Type="http://schemas.openxmlformats.org/officeDocument/2006/relationships/tags" Target="../tags/tag182.xml"/><Relationship Id="rId12" Type="http://schemas.openxmlformats.org/officeDocument/2006/relationships/tags" Target="../tags/tag181.xml"/><Relationship Id="rId11" Type="http://schemas.openxmlformats.org/officeDocument/2006/relationships/tags" Target="../tags/tag180.xml"/><Relationship Id="rId10" Type="http://schemas.openxmlformats.org/officeDocument/2006/relationships/tags" Target="../tags/tag179.xml"/><Relationship Id="rId1" Type="http://schemas.openxmlformats.org/officeDocument/2006/relationships/tags" Target="../tags/tag170.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9.jpeg"/></Relationships>
</file>

<file path=ppt/slides/_rels/slide20.xml.rels><?xml version="1.0" encoding="UTF-8" standalone="yes"?>
<Relationships xmlns="http://schemas.openxmlformats.org/package/2006/relationships"><Relationship Id="rId9" Type="http://schemas.openxmlformats.org/officeDocument/2006/relationships/image" Target="../media/image13.png"/><Relationship Id="rId8" Type="http://schemas.openxmlformats.org/officeDocument/2006/relationships/tags" Target="../tags/tag190.xml"/><Relationship Id="rId7" Type="http://schemas.openxmlformats.org/officeDocument/2006/relationships/tags" Target="../tags/tag189.xml"/><Relationship Id="rId6" Type="http://schemas.openxmlformats.org/officeDocument/2006/relationships/tags" Target="../tags/tag188.xml"/><Relationship Id="rId5" Type="http://schemas.openxmlformats.org/officeDocument/2006/relationships/tags" Target="../tags/tag187.xml"/><Relationship Id="rId4" Type="http://schemas.openxmlformats.org/officeDocument/2006/relationships/tags" Target="../tags/tag186.xml"/><Relationship Id="rId3" Type="http://schemas.openxmlformats.org/officeDocument/2006/relationships/tags" Target="../tags/tag185.xml"/><Relationship Id="rId2" Type="http://schemas.openxmlformats.org/officeDocument/2006/relationships/tags" Target="../tags/tag184.xml"/><Relationship Id="rId11" Type="http://schemas.openxmlformats.org/officeDocument/2006/relationships/slideLayout" Target="../slideLayouts/slideLayout14.xml"/><Relationship Id="rId10" Type="http://schemas.openxmlformats.org/officeDocument/2006/relationships/tags" Target="../tags/tag191.xml"/><Relationship Id="rId1" Type="http://schemas.openxmlformats.org/officeDocument/2006/relationships/tags" Target="../tags/tag183.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tags" Target="../tags/tag194.xml"/><Relationship Id="rId2" Type="http://schemas.openxmlformats.org/officeDocument/2006/relationships/tags" Target="../tags/tag193.xml"/><Relationship Id="rId1" Type="http://schemas.openxmlformats.org/officeDocument/2006/relationships/tags" Target="../tags/tag192.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s>
</file>

<file path=ppt/slides/_rels/slide7.xml.rels><?xml version="1.0" encoding="UTF-8" standalone="yes"?>
<Relationships xmlns="http://schemas.openxmlformats.org/package/2006/relationships"><Relationship Id="rId7" Type="http://schemas.openxmlformats.org/officeDocument/2006/relationships/slideLayout" Target="../slideLayouts/slideLayout14.xml"/><Relationship Id="rId6" Type="http://schemas.openxmlformats.org/officeDocument/2006/relationships/tags" Target="../tags/tag14.xml"/><Relationship Id="rId5" Type="http://schemas.openxmlformats.org/officeDocument/2006/relationships/tags" Target="../tags/tag13.xml"/><Relationship Id="rId4" Type="http://schemas.openxmlformats.org/officeDocument/2006/relationships/tags" Target="../tags/tag12.xml"/><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tags" Target="../tags/tag9.xml"/></Relationships>
</file>

<file path=ppt/slides/_rels/slide8.xml.rels><?xml version="1.0" encoding="UTF-8" standalone="yes"?>
<Relationships xmlns="http://schemas.openxmlformats.org/package/2006/relationships"><Relationship Id="rId7" Type="http://schemas.openxmlformats.org/officeDocument/2006/relationships/slideLayout" Target="../slideLayouts/slideLayout14.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tags" Target="../tags/tag15.xml"/></Relationships>
</file>

<file path=ppt/slides/_rels/slide9.xml.rels><?xml version="1.0" encoding="UTF-8" standalone="yes"?>
<Relationships xmlns="http://schemas.openxmlformats.org/package/2006/relationships"><Relationship Id="rId8" Type="http://schemas.openxmlformats.org/officeDocument/2006/relationships/slideLayout" Target="../slideLayouts/slideLayout14.xml"/><Relationship Id="rId7" Type="http://schemas.openxmlformats.org/officeDocument/2006/relationships/image" Target="../media/image11.png"/><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tags" Target="../tags/tag2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9" name="文本框 8"/>
          <p:cNvSpPr txBox="1"/>
          <p:nvPr/>
        </p:nvSpPr>
        <p:spPr>
          <a:xfrm>
            <a:off x="2162175" y="1555750"/>
            <a:ext cx="6278880" cy="1753235"/>
          </a:xfrm>
          <a:prstGeom prst="rect">
            <a:avLst/>
          </a:prstGeom>
          <a:noFill/>
        </p:spPr>
        <p:txBody>
          <a:bodyPr wrap="square" rtlCol="0">
            <a:spAutoFit/>
          </a:bodyPr>
          <a:lstStyle/>
          <a:p>
            <a:pPr algn="ctr">
              <a:lnSpc>
                <a:spcPct val="150000"/>
              </a:lnSpc>
            </a:pPr>
            <a:r>
              <a:rPr lang="zh-CN" altLang="en-US" sz="7200" b="1" dirty="0" smtClean="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卫生</a:t>
            </a:r>
            <a:r>
              <a:rPr lang="zh-CN" altLang="en-US" sz="7200" b="1" dirty="0" smtClean="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法律法规</a:t>
            </a:r>
            <a:r>
              <a:rPr lang="zh-CN" altLang="en-US" sz="4000" b="1" dirty="0" smtClean="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 </a:t>
            </a:r>
            <a:endParaRPr lang="zh-CN" altLang="en-US" sz="4000" b="1" dirty="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18" name="组合 17"/>
          <p:cNvGrpSpPr/>
          <p:nvPr/>
        </p:nvGrpSpPr>
        <p:grpSpPr>
          <a:xfrm>
            <a:off x="3898265" y="3695164"/>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文本框 16"/>
            <p:cNvSpPr txBox="1"/>
            <p:nvPr/>
          </p:nvSpPr>
          <p:spPr>
            <a:xfrm>
              <a:off x="8124" y="7004"/>
              <a:ext cx="2951" cy="725"/>
            </a:xfrm>
            <a:prstGeom prst="rect">
              <a:avLst/>
            </a:prstGeom>
            <a:noFill/>
          </p:spPr>
          <p:txBody>
            <a:bodyPr wrap="square" rtlCol="0">
              <a:spAutoFit/>
            </a:bodyPr>
            <a:lstStyle/>
            <a:p>
              <a:pPr algn="ctr"/>
              <a:r>
                <a:rPr lang="zh-CN" altLang="en-US" sz="2400">
                  <a:solidFill>
                    <a:schemeClr val="bg1"/>
                  </a:solidFill>
                  <a:latin typeface="黑体" panose="02010609060101010101" charset="-122"/>
                  <a:ea typeface="黑体" panose="02010609060101010101" charset="-122"/>
                  <a:cs typeface="黑体" panose="02010609060101010101" charset="-122"/>
                </a:rPr>
                <a:t>北京出版社</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1" name="组合 60"/>
          <p:cNvGrpSpPr/>
          <p:nvPr/>
        </p:nvGrpSpPr>
        <p:grpSpPr>
          <a:xfrm>
            <a:off x="1696085" y="2188845"/>
            <a:ext cx="2079625" cy="1595438"/>
            <a:chOff x="3200" y="3624"/>
            <a:chExt cx="3276" cy="2513"/>
          </a:xfrm>
        </p:grpSpPr>
        <p:sp>
          <p:nvSpPr>
            <p:cNvPr id="51" name="任意多边形 50"/>
            <p:cNvSpPr/>
            <p:nvPr>
              <p:custDataLst>
                <p:tags r:id="rId1"/>
              </p:custDataLst>
            </p:nvPr>
          </p:nvSpPr>
          <p:spPr>
            <a:xfrm>
              <a:off x="3200"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A</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78" name="矩形 77"/>
            <p:cNvSpPr/>
            <p:nvPr>
              <p:custDataLst>
                <p:tags r:id="rId2"/>
              </p:custDataLst>
            </p:nvPr>
          </p:nvSpPr>
          <p:spPr>
            <a:xfrm>
              <a:off x="3200" y="4473"/>
              <a:ext cx="3276" cy="1664"/>
            </a:xfrm>
            <a:prstGeom prst="rect">
              <a:avLst/>
            </a:prstGeom>
            <a:solidFill>
              <a:srgbClr val="1F74AD">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79" name="圆角矩形 78"/>
            <p:cNvSpPr/>
            <p:nvPr>
              <p:custDataLst>
                <p:tags r:id="rId3"/>
              </p:custDataLst>
            </p:nvPr>
          </p:nvSpPr>
          <p:spPr>
            <a:xfrm>
              <a:off x="3684" y="3624"/>
              <a:ext cx="239" cy="690"/>
            </a:xfrm>
            <a:prstGeom prst="roundRect">
              <a:avLst>
                <a:gd name="adj" fmla="val 50000"/>
              </a:avLst>
            </a:prstGeom>
            <a:solidFill>
              <a:srgbClr val="1F74AD">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80" name="圆角矩形 79"/>
            <p:cNvSpPr/>
            <p:nvPr>
              <p:custDataLst>
                <p:tags r:id="rId4"/>
              </p:custDataLst>
            </p:nvPr>
          </p:nvSpPr>
          <p:spPr>
            <a:xfrm>
              <a:off x="5753" y="3624"/>
              <a:ext cx="239" cy="690"/>
            </a:xfrm>
            <a:prstGeom prst="roundRect">
              <a:avLst>
                <a:gd name="adj" fmla="val 50000"/>
              </a:avLst>
            </a:prstGeom>
            <a:solidFill>
              <a:srgbClr val="1F74AD">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2" name="文本框 51"/>
            <p:cNvSpPr txBox="1"/>
            <p:nvPr>
              <p:custDataLst>
                <p:tags r:id="rId5"/>
              </p:custDataLst>
            </p:nvPr>
          </p:nvSpPr>
          <p:spPr>
            <a:xfrm>
              <a:off x="3200" y="4539"/>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服务对象的特殊性</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62" name="组合 61"/>
          <p:cNvGrpSpPr/>
          <p:nvPr/>
        </p:nvGrpSpPr>
        <p:grpSpPr>
          <a:xfrm>
            <a:off x="4720273" y="2188845"/>
            <a:ext cx="2079625" cy="1595438"/>
            <a:chOff x="7962" y="3624"/>
            <a:chExt cx="3276" cy="2513"/>
          </a:xfrm>
        </p:grpSpPr>
        <p:sp>
          <p:nvSpPr>
            <p:cNvPr id="50" name="任意多边形 49"/>
            <p:cNvSpPr/>
            <p:nvPr>
              <p:custDataLst>
                <p:tags r:id="rId6"/>
              </p:custDataLst>
            </p:nvPr>
          </p:nvSpPr>
          <p:spPr>
            <a:xfrm>
              <a:off x="7962"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B</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55" name="矩形 54"/>
            <p:cNvSpPr/>
            <p:nvPr>
              <p:custDataLst>
                <p:tags r:id="rId7"/>
              </p:custDataLst>
            </p:nvPr>
          </p:nvSpPr>
          <p:spPr>
            <a:xfrm>
              <a:off x="7962" y="4473"/>
              <a:ext cx="3276" cy="1664"/>
            </a:xfrm>
            <a:prstGeom prst="rect">
              <a:avLst/>
            </a:prstGeom>
            <a:solidFill>
              <a:srgbClr val="3498DB">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60" name="圆角矩形 59"/>
            <p:cNvSpPr/>
            <p:nvPr>
              <p:custDataLst>
                <p:tags r:id="rId8"/>
              </p:custDataLst>
            </p:nvPr>
          </p:nvSpPr>
          <p:spPr>
            <a:xfrm>
              <a:off x="8446" y="3624"/>
              <a:ext cx="239" cy="690"/>
            </a:xfrm>
            <a:prstGeom prst="roundRect">
              <a:avLst>
                <a:gd name="adj" fmla="val 50000"/>
              </a:avLst>
            </a:prstGeom>
            <a:solidFill>
              <a:srgbClr val="3498D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45" name="圆角矩形 44"/>
            <p:cNvSpPr/>
            <p:nvPr>
              <p:custDataLst>
                <p:tags r:id="rId9"/>
              </p:custDataLst>
            </p:nvPr>
          </p:nvSpPr>
          <p:spPr>
            <a:xfrm>
              <a:off x="10515" y="3624"/>
              <a:ext cx="239" cy="690"/>
            </a:xfrm>
            <a:prstGeom prst="roundRect">
              <a:avLst>
                <a:gd name="adj" fmla="val 50000"/>
              </a:avLst>
            </a:prstGeom>
            <a:solidFill>
              <a:srgbClr val="3498D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4" name="文本框 53"/>
            <p:cNvSpPr txBox="1"/>
            <p:nvPr>
              <p:custDataLst>
                <p:tags r:id="rId10"/>
              </p:custDataLst>
            </p:nvPr>
          </p:nvSpPr>
          <p:spPr>
            <a:xfrm>
              <a:off x="7962" y="4523"/>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服务方式的多能性</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63" name="组合 62"/>
          <p:cNvGrpSpPr/>
          <p:nvPr/>
        </p:nvGrpSpPr>
        <p:grpSpPr>
          <a:xfrm>
            <a:off x="7744460" y="2188845"/>
            <a:ext cx="2079625" cy="1595438"/>
            <a:chOff x="12724" y="3624"/>
            <a:chExt cx="3276" cy="2513"/>
          </a:xfrm>
        </p:grpSpPr>
        <p:sp>
          <p:nvSpPr>
            <p:cNvPr id="41" name="任意多边形 40"/>
            <p:cNvSpPr/>
            <p:nvPr>
              <p:custDataLst>
                <p:tags r:id="rId11"/>
              </p:custDataLst>
            </p:nvPr>
          </p:nvSpPr>
          <p:spPr>
            <a:xfrm>
              <a:off x="12724"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C</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2" name="矩形 41"/>
            <p:cNvSpPr/>
            <p:nvPr>
              <p:custDataLst>
                <p:tags r:id="rId12"/>
              </p:custDataLst>
            </p:nvPr>
          </p:nvSpPr>
          <p:spPr>
            <a:xfrm>
              <a:off x="12724" y="4473"/>
              <a:ext cx="3276" cy="1664"/>
            </a:xfrm>
            <a:prstGeom prst="rect">
              <a:avLst/>
            </a:prstGeom>
            <a:solidFill>
              <a:srgbClr val="1AA3AA">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43" name="圆角矩形 42"/>
            <p:cNvSpPr/>
            <p:nvPr>
              <p:custDataLst>
                <p:tags r:id="rId13"/>
              </p:custDataLst>
            </p:nvPr>
          </p:nvSpPr>
          <p:spPr>
            <a:xfrm>
              <a:off x="13208" y="3624"/>
              <a:ext cx="239" cy="690"/>
            </a:xfrm>
            <a:prstGeom prst="roundRect">
              <a:avLst>
                <a:gd name="adj" fmla="val 50000"/>
              </a:avLst>
            </a:prstGeom>
            <a:solidFill>
              <a:srgbClr val="1AA3AA">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44" name="圆角矩形 43"/>
            <p:cNvSpPr/>
            <p:nvPr>
              <p:custDataLst>
                <p:tags r:id="rId14"/>
              </p:custDataLst>
            </p:nvPr>
          </p:nvSpPr>
          <p:spPr>
            <a:xfrm>
              <a:off x="15277" y="3624"/>
              <a:ext cx="239" cy="690"/>
            </a:xfrm>
            <a:prstGeom prst="roundRect">
              <a:avLst>
                <a:gd name="adj" fmla="val 50000"/>
              </a:avLst>
            </a:prstGeom>
            <a:solidFill>
              <a:srgbClr val="1AA3AA">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6" name="文本框 55"/>
            <p:cNvSpPr txBox="1"/>
            <p:nvPr>
              <p:custDataLst>
                <p:tags r:id="rId15"/>
              </p:custDataLst>
            </p:nvPr>
          </p:nvSpPr>
          <p:spPr>
            <a:xfrm>
              <a:off x="12724" y="4523"/>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服务市场的竞争性</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64" name="组合 63"/>
          <p:cNvGrpSpPr/>
          <p:nvPr/>
        </p:nvGrpSpPr>
        <p:grpSpPr>
          <a:xfrm>
            <a:off x="3253105" y="4033203"/>
            <a:ext cx="2079625" cy="1595437"/>
            <a:chOff x="3200" y="6297"/>
            <a:chExt cx="3276" cy="2513"/>
          </a:xfrm>
        </p:grpSpPr>
        <p:sp>
          <p:nvSpPr>
            <p:cNvPr id="82" name="任意多边形 81"/>
            <p:cNvSpPr/>
            <p:nvPr>
              <p:custDataLst>
                <p:tags r:id="rId16"/>
              </p:custDataLst>
            </p:nvPr>
          </p:nvSpPr>
          <p:spPr>
            <a:xfrm>
              <a:off x="3200" y="6589"/>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D</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83" name="矩形 82"/>
            <p:cNvSpPr/>
            <p:nvPr>
              <p:custDataLst>
                <p:tags r:id="rId17"/>
              </p:custDataLst>
            </p:nvPr>
          </p:nvSpPr>
          <p:spPr>
            <a:xfrm>
              <a:off x="3200" y="7146"/>
              <a:ext cx="3276" cy="1664"/>
            </a:xfrm>
            <a:prstGeom prst="rect">
              <a:avLst/>
            </a:prstGeom>
            <a:solidFill>
              <a:srgbClr val="69A35B">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84" name="圆角矩形 83"/>
            <p:cNvSpPr/>
            <p:nvPr>
              <p:custDataLst>
                <p:tags r:id="rId18"/>
              </p:custDataLst>
            </p:nvPr>
          </p:nvSpPr>
          <p:spPr>
            <a:xfrm>
              <a:off x="3684" y="6297"/>
              <a:ext cx="239" cy="690"/>
            </a:xfrm>
            <a:prstGeom prst="roundRect">
              <a:avLst>
                <a:gd name="adj" fmla="val 50000"/>
              </a:avLst>
            </a:prstGeom>
            <a:solidFill>
              <a:srgbClr val="69A35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85" name="圆角矩形 84"/>
            <p:cNvSpPr/>
            <p:nvPr>
              <p:custDataLst>
                <p:tags r:id="rId19"/>
              </p:custDataLst>
            </p:nvPr>
          </p:nvSpPr>
          <p:spPr>
            <a:xfrm>
              <a:off x="5753" y="6297"/>
              <a:ext cx="239" cy="690"/>
            </a:xfrm>
            <a:prstGeom prst="roundRect">
              <a:avLst>
                <a:gd name="adj" fmla="val 50000"/>
              </a:avLst>
            </a:prstGeom>
            <a:solidFill>
              <a:srgbClr val="69A35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7" name="文本框 56"/>
            <p:cNvSpPr txBox="1"/>
            <p:nvPr>
              <p:custDataLst>
                <p:tags r:id="rId20"/>
              </p:custDataLst>
            </p:nvPr>
          </p:nvSpPr>
          <p:spPr>
            <a:xfrm>
              <a:off x="3200" y="7196"/>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政策法令的服从性</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66" name="组合 65"/>
          <p:cNvGrpSpPr/>
          <p:nvPr/>
        </p:nvGrpSpPr>
        <p:grpSpPr>
          <a:xfrm>
            <a:off x="6429058" y="4043363"/>
            <a:ext cx="2079625" cy="1595437"/>
            <a:chOff x="7962" y="6297"/>
            <a:chExt cx="3276" cy="2513"/>
          </a:xfrm>
        </p:grpSpPr>
        <p:sp>
          <p:nvSpPr>
            <p:cNvPr id="72" name="任意多边形 71"/>
            <p:cNvSpPr/>
            <p:nvPr>
              <p:custDataLst>
                <p:tags r:id="rId21"/>
              </p:custDataLst>
            </p:nvPr>
          </p:nvSpPr>
          <p:spPr>
            <a:xfrm>
              <a:off x="7962" y="6589"/>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E</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73" name="矩形 72"/>
            <p:cNvSpPr/>
            <p:nvPr>
              <p:custDataLst>
                <p:tags r:id="rId22"/>
              </p:custDataLst>
            </p:nvPr>
          </p:nvSpPr>
          <p:spPr>
            <a:xfrm>
              <a:off x="7962" y="7146"/>
              <a:ext cx="3276" cy="1664"/>
            </a:xfrm>
            <a:prstGeom prst="rect">
              <a:avLst/>
            </a:prstGeom>
            <a:solidFill>
              <a:srgbClr val="9BBB59">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74" name="圆角矩形 73"/>
            <p:cNvSpPr/>
            <p:nvPr>
              <p:custDataLst>
                <p:tags r:id="rId23"/>
              </p:custDataLst>
            </p:nvPr>
          </p:nvSpPr>
          <p:spPr>
            <a:xfrm>
              <a:off x="8446" y="6297"/>
              <a:ext cx="239" cy="690"/>
            </a:xfrm>
            <a:prstGeom prst="roundRect">
              <a:avLst>
                <a:gd name="adj" fmla="val 50000"/>
              </a:avLst>
            </a:prstGeom>
            <a:solidFill>
              <a:srgbClr val="9BBB59">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75" name="圆角矩形 74"/>
            <p:cNvSpPr/>
            <p:nvPr>
              <p:custDataLst>
                <p:tags r:id="rId24"/>
              </p:custDataLst>
            </p:nvPr>
          </p:nvSpPr>
          <p:spPr>
            <a:xfrm>
              <a:off x="10515" y="6297"/>
              <a:ext cx="239" cy="690"/>
            </a:xfrm>
            <a:prstGeom prst="roundRect">
              <a:avLst>
                <a:gd name="adj" fmla="val 50000"/>
              </a:avLst>
            </a:prstGeom>
            <a:solidFill>
              <a:srgbClr val="9BBB59">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8" name="文本框 57"/>
            <p:cNvSpPr txBox="1"/>
            <p:nvPr>
              <p:custDataLst>
                <p:tags r:id="rId25"/>
              </p:custDataLst>
            </p:nvPr>
          </p:nvSpPr>
          <p:spPr>
            <a:xfrm>
              <a:off x="7962" y="7196"/>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组织形象的重要性</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sp>
        <p:nvSpPr>
          <p:cNvPr id="2" name="文本框 1"/>
          <p:cNvSpPr txBox="1"/>
          <p:nvPr/>
        </p:nvSpPr>
        <p:spPr>
          <a:xfrm>
            <a:off x="888365" y="1116330"/>
            <a:ext cx="10414635" cy="368300"/>
          </a:xfrm>
          <a:prstGeom prst="rect">
            <a:avLst/>
          </a:prstGeom>
          <a:noFill/>
        </p:spPr>
        <p:txBody>
          <a:bodyPr wrap="square" rtlCol="0">
            <a:spAutoFit/>
          </a:bodyPr>
          <a:p>
            <a:r>
              <a:rPr lang="zh-CN" altLang="en-US" b="1">
                <a:solidFill>
                  <a:srgbClr val="C00000"/>
                </a:solidFill>
                <a:latin typeface="微软雅黑" panose="020B0503020204020204" charset="-122"/>
                <a:ea typeface="微软雅黑" panose="020B0503020204020204" charset="-122"/>
              </a:rPr>
              <a:t>（三）非营利性与营利性医学社会组织的共同性质特征分析</a:t>
            </a:r>
            <a:endParaRPr lang="zh-CN" altLang="en-US" b="1">
              <a:solidFill>
                <a:srgbClr val="C00000"/>
              </a:solidFill>
              <a:latin typeface="微软雅黑" panose="020B0503020204020204" charset="-122"/>
              <a:ea typeface="微软雅黑" panose="020B0503020204020204" charset="-122"/>
            </a:endParaRPr>
          </a:p>
        </p:txBody>
      </p:sp>
      <p:sp>
        <p:nvSpPr>
          <p:cNvPr id="5" name="Title 6"/>
          <p:cNvSpPr txBox="1"/>
          <p:nvPr>
            <p:custDataLst>
              <p:tags r:id="rId26"/>
            </p:custDataLst>
          </p:nvPr>
        </p:nvSpPr>
        <p:spPr>
          <a:xfrm>
            <a:off x="231407" y="97384"/>
            <a:ext cx="661543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二、非营利性和营利性医学社会组织</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2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p:cTn id="7" dur="500"/>
                                        <p:tgtEl>
                                          <p:spTgt spid="61"/>
                                        </p:tgtEl>
                                        <p:attrNameLst>
                                          <p:attrName>ppt_y</p:attrName>
                                        </p:attrNameLst>
                                      </p:cBhvr>
                                      <p:tavLst>
                                        <p:tav tm="0">
                                          <p:val>
                                            <p:strVal val="#ppt_y-#ppt_h*1.125000"/>
                                          </p:val>
                                        </p:tav>
                                        <p:tav tm="100000">
                                          <p:val>
                                            <p:strVal val="#ppt_y"/>
                                          </p:val>
                                        </p:tav>
                                      </p:tavLst>
                                    </p:anim>
                                    <p:animEffect transition="in" filter="wipe(down)">
                                      <p:cBhvr>
                                        <p:cTn id="8" dur="500"/>
                                        <p:tgtEl>
                                          <p:spTgt spid="61"/>
                                        </p:tgtEl>
                                      </p:cBhvr>
                                    </p:animEffect>
                                  </p:childTnLst>
                                </p:cTn>
                              </p:par>
                            </p:childTnLst>
                          </p:cTn>
                        </p:par>
                        <p:par>
                          <p:cTn id="9" fill="hold">
                            <p:stCondLst>
                              <p:cond delay="500"/>
                            </p:stCondLst>
                            <p:childTnLst>
                              <p:par>
                                <p:cTn id="10" presetID="12" presetClass="entr" presetSubtype="1" fill="hold" nodeType="afterEffect">
                                  <p:stCondLst>
                                    <p:cond delay="0"/>
                                  </p:stCondLst>
                                  <p:childTnLst>
                                    <p:set>
                                      <p:cBhvr>
                                        <p:cTn id="11" dur="1" fill="hold">
                                          <p:stCondLst>
                                            <p:cond delay="0"/>
                                          </p:stCondLst>
                                        </p:cTn>
                                        <p:tgtEl>
                                          <p:spTgt spid="62"/>
                                        </p:tgtEl>
                                        <p:attrNameLst>
                                          <p:attrName>style.visibility</p:attrName>
                                        </p:attrNameLst>
                                      </p:cBhvr>
                                      <p:to>
                                        <p:strVal val="visible"/>
                                      </p:to>
                                    </p:set>
                                    <p:anim calcmode="lin" valueType="num">
                                      <p:cBhvr>
                                        <p:cTn id="12" dur="500"/>
                                        <p:tgtEl>
                                          <p:spTgt spid="62"/>
                                        </p:tgtEl>
                                        <p:attrNameLst>
                                          <p:attrName>ppt_y</p:attrName>
                                        </p:attrNameLst>
                                      </p:cBhvr>
                                      <p:tavLst>
                                        <p:tav tm="0">
                                          <p:val>
                                            <p:strVal val="#ppt_y-#ppt_h*1.125000"/>
                                          </p:val>
                                        </p:tav>
                                        <p:tav tm="100000">
                                          <p:val>
                                            <p:strVal val="#ppt_y"/>
                                          </p:val>
                                        </p:tav>
                                      </p:tavLst>
                                    </p:anim>
                                    <p:animEffect transition="in" filter="wipe(down)">
                                      <p:cBhvr>
                                        <p:cTn id="13" dur="500"/>
                                        <p:tgtEl>
                                          <p:spTgt spid="62"/>
                                        </p:tgtEl>
                                      </p:cBhvr>
                                    </p:animEffect>
                                  </p:childTnLst>
                                </p:cTn>
                              </p:par>
                            </p:childTnLst>
                          </p:cTn>
                        </p:par>
                        <p:par>
                          <p:cTn id="14" fill="hold">
                            <p:stCondLst>
                              <p:cond delay="1000"/>
                            </p:stCondLst>
                            <p:childTnLst>
                              <p:par>
                                <p:cTn id="15" presetID="12" presetClass="entr" presetSubtype="1" fill="hold" nodeType="afterEffect">
                                  <p:stCondLst>
                                    <p:cond delay="0"/>
                                  </p:stCondLst>
                                  <p:childTnLst>
                                    <p:set>
                                      <p:cBhvr>
                                        <p:cTn id="16" dur="1" fill="hold">
                                          <p:stCondLst>
                                            <p:cond delay="0"/>
                                          </p:stCondLst>
                                        </p:cTn>
                                        <p:tgtEl>
                                          <p:spTgt spid="63"/>
                                        </p:tgtEl>
                                        <p:attrNameLst>
                                          <p:attrName>style.visibility</p:attrName>
                                        </p:attrNameLst>
                                      </p:cBhvr>
                                      <p:to>
                                        <p:strVal val="visible"/>
                                      </p:to>
                                    </p:set>
                                    <p:anim calcmode="lin" valueType="num">
                                      <p:cBhvr>
                                        <p:cTn id="17" dur="500"/>
                                        <p:tgtEl>
                                          <p:spTgt spid="63"/>
                                        </p:tgtEl>
                                        <p:attrNameLst>
                                          <p:attrName>ppt_y</p:attrName>
                                        </p:attrNameLst>
                                      </p:cBhvr>
                                      <p:tavLst>
                                        <p:tav tm="0">
                                          <p:val>
                                            <p:strVal val="#ppt_y-#ppt_h*1.125000"/>
                                          </p:val>
                                        </p:tav>
                                        <p:tav tm="100000">
                                          <p:val>
                                            <p:strVal val="#ppt_y"/>
                                          </p:val>
                                        </p:tav>
                                      </p:tavLst>
                                    </p:anim>
                                    <p:animEffect transition="in" filter="wipe(down)">
                                      <p:cBhvr>
                                        <p:cTn id="18" dur="500"/>
                                        <p:tgtEl>
                                          <p:spTgt spid="63"/>
                                        </p:tgtEl>
                                      </p:cBhvr>
                                    </p:animEffect>
                                  </p:childTnLst>
                                </p:cTn>
                              </p:par>
                            </p:childTnLst>
                          </p:cTn>
                        </p:par>
                        <p:par>
                          <p:cTn id="19" fill="hold">
                            <p:stCondLst>
                              <p:cond delay="1500"/>
                            </p:stCondLst>
                            <p:childTnLst>
                              <p:par>
                                <p:cTn id="20" presetID="12" presetClass="entr" presetSubtype="1" fill="hold" nodeType="afterEffect">
                                  <p:stCondLst>
                                    <p:cond delay="0"/>
                                  </p:stCondLst>
                                  <p:childTnLst>
                                    <p:set>
                                      <p:cBhvr>
                                        <p:cTn id="21" dur="1" fill="hold">
                                          <p:stCondLst>
                                            <p:cond delay="0"/>
                                          </p:stCondLst>
                                        </p:cTn>
                                        <p:tgtEl>
                                          <p:spTgt spid="64"/>
                                        </p:tgtEl>
                                        <p:attrNameLst>
                                          <p:attrName>style.visibility</p:attrName>
                                        </p:attrNameLst>
                                      </p:cBhvr>
                                      <p:to>
                                        <p:strVal val="visible"/>
                                      </p:to>
                                    </p:set>
                                    <p:anim calcmode="lin" valueType="num">
                                      <p:cBhvr>
                                        <p:cTn id="22" dur="500"/>
                                        <p:tgtEl>
                                          <p:spTgt spid="64"/>
                                        </p:tgtEl>
                                        <p:attrNameLst>
                                          <p:attrName>ppt_y</p:attrName>
                                        </p:attrNameLst>
                                      </p:cBhvr>
                                      <p:tavLst>
                                        <p:tav tm="0">
                                          <p:val>
                                            <p:strVal val="#ppt_y-#ppt_h*1.125000"/>
                                          </p:val>
                                        </p:tav>
                                        <p:tav tm="100000">
                                          <p:val>
                                            <p:strVal val="#ppt_y"/>
                                          </p:val>
                                        </p:tav>
                                      </p:tavLst>
                                    </p:anim>
                                    <p:animEffect transition="in" filter="wipe(down)">
                                      <p:cBhvr>
                                        <p:cTn id="23" dur="500"/>
                                        <p:tgtEl>
                                          <p:spTgt spid="64"/>
                                        </p:tgtEl>
                                      </p:cBhvr>
                                    </p:animEffect>
                                  </p:childTnLst>
                                </p:cTn>
                              </p:par>
                            </p:childTnLst>
                          </p:cTn>
                        </p:par>
                        <p:par>
                          <p:cTn id="24" fill="hold">
                            <p:stCondLst>
                              <p:cond delay="2000"/>
                            </p:stCondLst>
                            <p:childTnLst>
                              <p:par>
                                <p:cTn id="25" presetID="12" presetClass="entr" presetSubtype="1" fill="hold" nodeType="afterEffect">
                                  <p:stCondLst>
                                    <p:cond delay="0"/>
                                  </p:stCondLst>
                                  <p:childTnLst>
                                    <p:set>
                                      <p:cBhvr>
                                        <p:cTn id="26" dur="1" fill="hold">
                                          <p:stCondLst>
                                            <p:cond delay="0"/>
                                          </p:stCondLst>
                                        </p:cTn>
                                        <p:tgtEl>
                                          <p:spTgt spid="66"/>
                                        </p:tgtEl>
                                        <p:attrNameLst>
                                          <p:attrName>style.visibility</p:attrName>
                                        </p:attrNameLst>
                                      </p:cBhvr>
                                      <p:to>
                                        <p:strVal val="visible"/>
                                      </p:to>
                                    </p:set>
                                    <p:anim calcmode="lin" valueType="num">
                                      <p:cBhvr>
                                        <p:cTn id="27" dur="500"/>
                                        <p:tgtEl>
                                          <p:spTgt spid="66"/>
                                        </p:tgtEl>
                                        <p:attrNameLst>
                                          <p:attrName>ppt_y</p:attrName>
                                        </p:attrNameLst>
                                      </p:cBhvr>
                                      <p:tavLst>
                                        <p:tav tm="0">
                                          <p:val>
                                            <p:strVal val="#ppt_y-#ppt_h*1.125000"/>
                                          </p:val>
                                        </p:tav>
                                        <p:tav tm="100000">
                                          <p:val>
                                            <p:strVal val="#ppt_y"/>
                                          </p:val>
                                        </p:tav>
                                      </p:tavLst>
                                    </p:anim>
                                    <p:animEffect transition="in" filter="wipe(down)">
                                      <p:cBhvr>
                                        <p:cTn id="28"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1763395" y="1663700"/>
            <a:ext cx="8446770" cy="3415030"/>
          </a:xfrm>
          <a:prstGeom prst="rect">
            <a:avLst/>
          </a:prstGeom>
          <a:noFill/>
          <a:ln>
            <a:noFill/>
          </a:ln>
        </p:spPr>
        <p:txBody>
          <a:bodyPr wrap="none" rtlCol="0" anchor="t">
            <a:spAutoFit/>
          </a:bodyPr>
          <a:lstStyle/>
          <a:p>
            <a:pPr algn="ct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第二节</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医学社会组织管理</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制度</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40485"/>
            <a:ext cx="10972800" cy="4584065"/>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1756" y="2377"/>
              <a:ext cx="10466" cy="6687"/>
            </a:xfrm>
            <a:prstGeom prst="rect">
              <a:avLst/>
            </a:prstGeom>
            <a:noFill/>
          </p:spPr>
          <p:txBody>
            <a:bodyPr wrap="square" rtlCol="0">
              <a:spAutoFit/>
            </a:bodyPr>
            <a:lstStyle/>
            <a:p>
              <a:pPr indent="0" algn="just" fontAlgn="auto">
                <a:lnSpc>
                  <a:spcPct val="150000"/>
                </a:lnSpc>
              </a:pPr>
              <a:r>
                <a:rPr lang="zh-CN" altLang="en-US">
                  <a:latin typeface="微软雅黑" panose="020B0503020204020204" charset="-122"/>
                  <a:ea typeface="微软雅黑" panose="020B0503020204020204" charset="-122"/>
                  <a:cs typeface="微软雅黑" panose="020B0503020204020204" charset="-122"/>
                </a:rPr>
                <a:t>管理活动是人类社会活动中最重要的活动之一，更是一切有组织的活动必不可少的组成部分。显然，医学社会组织的日常活动中同样需要管理职能来维护正常运转。那么什么是管理呢？管理一词，从字面上理解，就是“管辖”“处理”的意思。显然，这种字面上的解释是不可能表达管理活动本身所具有的完整含义的。前面已经提到，管理是人类的一种社会活动，是建立在人类共同劳动的基础上的一种社会活动。在现代社会中，管理活动非常普遍。只要有两个或两个以上的人为了完成他们中任何一个人都不可能单独完成的目标而把他们的努力和资源结合在一起时，就需要一个管理过程。</a:t>
              </a:r>
              <a:endParaRPr lang="zh-CN" altLang="en-US">
                <a:latin typeface="微软雅黑" panose="020B0503020204020204" charset="-122"/>
                <a:ea typeface="微软雅黑" panose="020B0503020204020204" charset="-122"/>
                <a:cs typeface="微软雅黑" panose="020B0503020204020204" charset="-122"/>
              </a:endParaRPr>
            </a:p>
          </p:txBody>
        </p:sp>
      </p:grpSp>
      <p:sp>
        <p:nvSpPr>
          <p:cNvPr id="5" name="Title 6"/>
          <p:cNvSpPr txBox="1"/>
          <p:nvPr>
            <p:custDataLst>
              <p:tags r:id="rId4"/>
            </p:custDataLst>
          </p:nvPr>
        </p:nvSpPr>
        <p:spPr>
          <a:xfrm>
            <a:off x="231407" y="89129"/>
            <a:ext cx="540194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一、医学社会组织管理的概念</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3" name="图片 2"/>
          <p:cNvPicPr>
            <a:picLocks noChangeAspect="1"/>
          </p:cNvPicPr>
          <p:nvPr/>
        </p:nvPicPr>
        <p:blipFill>
          <a:blip r:embed="rId5"/>
          <a:stretch>
            <a:fillRect/>
          </a:stretch>
        </p:blipFill>
        <p:spPr>
          <a:xfrm>
            <a:off x="7901940" y="2223135"/>
            <a:ext cx="3291205" cy="2819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3189" name="任意多边形 81"/>
          <p:cNvSpPr/>
          <p:nvPr>
            <p:custDataLst>
              <p:tags r:id="rId1"/>
            </p:custDataLst>
          </p:nvPr>
        </p:nvSpPr>
        <p:spPr>
          <a:xfrm>
            <a:off x="5087620" y="2346325"/>
            <a:ext cx="398463" cy="398463"/>
          </a:xfrm>
          <a:custGeom>
            <a:avLst/>
            <a:gdLst>
              <a:gd name="txL" fmla="*/ 0 w 19679"/>
              <a:gd name="txT" fmla="*/ 0 h 19679"/>
              <a:gd name="txR" fmla="*/ 19679 w 19679"/>
              <a:gd name="txB" fmla="*/ 19679 h 19679"/>
            </a:gdLst>
            <a:ahLst/>
            <a:cxnLst>
              <a:cxn ang="0">
                <a:pos x="314" y="314"/>
              </a:cxn>
              <a:cxn ang="5400000">
                <a:pos x="314" y="314"/>
              </a:cxn>
              <a:cxn ang="10800000">
                <a:pos x="314" y="314"/>
              </a:cxn>
              <a:cxn ang="16200000">
                <a:pos x="314" y="314"/>
              </a:cxn>
            </a:cxnLst>
            <a:rect l="txL" t="txT" r="txR" b="tx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1F74AD"/>
          </a:solidFill>
          <a:ln w="12700">
            <a:noFill/>
          </a:ln>
        </p:spPr>
        <p:txBody>
          <a:bodyPr lIns="125730" rIns="107950" anchor="t" anchorCtr="0"/>
          <a:p>
            <a:r>
              <a:rPr lang="en-US" altLang="zh-CN">
                <a:solidFill>
                  <a:schemeClr val="bg1"/>
                </a:solidFill>
                <a:latin typeface="Arial" panose="020B0604020202020204" pitchFamily="34" charset="0"/>
              </a:rPr>
              <a:t>1</a:t>
            </a:r>
            <a:endParaRPr lang="en-US" altLang="zh-CN">
              <a:solidFill>
                <a:schemeClr val="bg1"/>
              </a:solidFill>
              <a:latin typeface="Arial" panose="020B0604020202020204" pitchFamily="34" charset="0"/>
            </a:endParaRPr>
          </a:p>
        </p:txBody>
      </p:sp>
      <p:sp>
        <p:nvSpPr>
          <p:cNvPr id="80" name="矩形 79"/>
          <p:cNvSpPr/>
          <p:nvPr>
            <p:custDataLst>
              <p:tags r:id="rId2"/>
            </p:custDataLst>
          </p:nvPr>
        </p:nvSpPr>
        <p:spPr>
          <a:xfrm>
            <a:off x="5645785" y="2283460"/>
            <a:ext cx="5463540" cy="495300"/>
          </a:xfrm>
          <a:prstGeom prst="rect">
            <a:avLst/>
          </a:prstGeom>
        </p:spPr>
        <p:txBody>
          <a:bodyPr wrap="square" lIns="90000" tIns="46800" rIns="90000" bIns="0" anchor="b" anchorCtr="0"/>
          <a:p>
            <a:pPr algn="just" fontAlgn="base">
              <a:lnSpc>
                <a:spcPct val="100000"/>
              </a:lnSpc>
            </a:pPr>
            <a:r>
              <a:rPr lang="zh-CN" altLang="en-US" sz="1400" b="1" strike="noStrike" spc="300" noProof="1">
                <a:solidFill>
                  <a:srgbClr val="1F74AD"/>
                </a:solidFill>
                <a:latin typeface="微软雅黑" panose="020B0503020204020204" charset="-122"/>
                <a:ea typeface="微软雅黑" panose="020B0503020204020204" charset="-122"/>
                <a:cs typeface="+mn-ea"/>
                <a:sym typeface="+mn-ea"/>
              </a:rPr>
              <a:t>1. 人</a:t>
            </a:r>
            <a:r>
              <a:rPr lang="zh-CN" altLang="en-US" sz="1600" b="1" strike="noStrike" spc="300" noProof="1">
                <a:solidFill>
                  <a:srgbClr val="1F74AD"/>
                </a:solidFill>
                <a:latin typeface="微软雅黑" panose="020B0503020204020204" charset="-122"/>
                <a:ea typeface="微软雅黑" panose="020B0503020204020204" charset="-122"/>
                <a:cs typeface="+mn-ea"/>
                <a:sym typeface="+mn-ea"/>
              </a:rPr>
              <a:t>　</a:t>
            </a:r>
            <a:r>
              <a:rPr lang="zh-CN" altLang="en-US" sz="1400" b="1" strike="noStrike" spc="300" noProof="1">
                <a:solidFill>
                  <a:schemeClr val="tx1"/>
                </a:solidFill>
                <a:latin typeface="微软雅黑" panose="020B0503020204020204" charset="-122"/>
                <a:ea typeface="微软雅黑" panose="020B0503020204020204" charset="-122"/>
                <a:cs typeface="+mn-ea"/>
                <a:sym typeface="+mn-ea"/>
              </a:rPr>
              <a:t>对人的管理主要是指对从事社会活动的劳动者，包括生产人员、下属管理人员和技术人员的管理。</a:t>
            </a:r>
            <a:endParaRPr lang="zh-CN" altLang="en-US" sz="1400" b="1" strike="noStrike" spc="300" noProof="1">
              <a:solidFill>
                <a:schemeClr val="tx1"/>
              </a:solidFill>
              <a:latin typeface="微软雅黑" panose="020B0503020204020204" charset="-122"/>
              <a:ea typeface="微软雅黑" panose="020B0503020204020204" charset="-122"/>
              <a:cs typeface="+mn-ea"/>
              <a:sym typeface="+mn-ea"/>
            </a:endParaRPr>
          </a:p>
        </p:txBody>
      </p:sp>
      <p:sp>
        <p:nvSpPr>
          <p:cNvPr id="93191" name="任意多边形 75"/>
          <p:cNvSpPr/>
          <p:nvPr>
            <p:custDataLst>
              <p:tags r:id="rId3"/>
            </p:custDataLst>
          </p:nvPr>
        </p:nvSpPr>
        <p:spPr>
          <a:xfrm>
            <a:off x="5076825" y="3041650"/>
            <a:ext cx="398463" cy="398463"/>
          </a:xfrm>
          <a:custGeom>
            <a:avLst/>
            <a:gdLst>
              <a:gd name="txL" fmla="*/ 0 w 19679"/>
              <a:gd name="txT" fmla="*/ 0 h 19679"/>
              <a:gd name="txR" fmla="*/ 19679 w 19679"/>
              <a:gd name="txB" fmla="*/ 19679 h 19679"/>
            </a:gdLst>
            <a:ahLst/>
            <a:cxnLst>
              <a:cxn ang="0">
                <a:pos x="314" y="314"/>
              </a:cxn>
              <a:cxn ang="5400000">
                <a:pos x="314" y="314"/>
              </a:cxn>
              <a:cxn ang="10800000">
                <a:pos x="314" y="314"/>
              </a:cxn>
              <a:cxn ang="16200000">
                <a:pos x="314" y="314"/>
              </a:cxn>
            </a:cxnLst>
            <a:rect l="txL" t="txT" r="txR" b="tx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3498DB"/>
          </a:solidFill>
          <a:ln w="12700">
            <a:noFill/>
          </a:ln>
        </p:spPr>
        <p:txBody>
          <a:bodyPr lIns="125730" rIns="107950" anchor="t" anchorCtr="0"/>
          <a:p>
            <a:r>
              <a:rPr lang="en-US" altLang="zh-CN">
                <a:solidFill>
                  <a:schemeClr val="bg1"/>
                </a:solidFill>
                <a:latin typeface="Arial" panose="020B0604020202020204" pitchFamily="34" charset="0"/>
              </a:rPr>
              <a:t>2</a:t>
            </a:r>
            <a:endParaRPr lang="en-US" altLang="zh-CN">
              <a:solidFill>
                <a:schemeClr val="bg1"/>
              </a:solidFill>
              <a:latin typeface="Arial" panose="020B0604020202020204" pitchFamily="34" charset="0"/>
            </a:endParaRPr>
          </a:p>
        </p:txBody>
      </p:sp>
      <p:sp>
        <p:nvSpPr>
          <p:cNvPr id="74" name="矩形 73"/>
          <p:cNvSpPr/>
          <p:nvPr>
            <p:custDataLst>
              <p:tags r:id="rId4"/>
            </p:custDataLst>
          </p:nvPr>
        </p:nvSpPr>
        <p:spPr>
          <a:xfrm>
            <a:off x="5553075" y="2980055"/>
            <a:ext cx="5811520" cy="480060"/>
          </a:xfrm>
          <a:prstGeom prst="rect">
            <a:avLst/>
          </a:prstGeom>
        </p:spPr>
        <p:txBody>
          <a:bodyPr wrap="square" lIns="90000" tIns="46800" rIns="90000" bIns="0" anchor="b" anchorCtr="0">
            <a:noAutofit/>
          </a:bodyPr>
          <a:p>
            <a:pPr algn="just" fontAlgn="base">
              <a:lnSpc>
                <a:spcPct val="100000"/>
              </a:lnSpc>
            </a:pPr>
            <a:r>
              <a:rPr lang="zh-CN" altLang="en-US" sz="1400" b="1" strike="noStrike" spc="300" noProof="1">
                <a:solidFill>
                  <a:srgbClr val="3498DB"/>
                </a:solidFill>
                <a:latin typeface="微软雅黑" panose="020B0503020204020204" charset="-122"/>
                <a:ea typeface="微软雅黑" panose="020B0503020204020204" charset="-122"/>
                <a:cs typeface="+mn-ea"/>
              </a:rPr>
              <a:t>2. 财　</a:t>
            </a:r>
            <a:r>
              <a:rPr lang="zh-CN" altLang="en-US" sz="1400" b="1" strike="noStrike" spc="300" noProof="1">
                <a:solidFill>
                  <a:schemeClr val="tx1"/>
                </a:solidFill>
                <a:latin typeface="微软雅黑" panose="020B0503020204020204" charset="-122"/>
                <a:ea typeface="微软雅黑" panose="020B0503020204020204" charset="-122"/>
                <a:cs typeface="+mn-ea"/>
              </a:rPr>
              <a:t>所谓财力，是指一个国家或一个组织在一定时期内所掌握和支配的物质资料的价值表现。</a:t>
            </a:r>
            <a:endParaRPr lang="zh-CN" altLang="en-US" sz="1400" b="1" strike="noStrike" spc="300" noProof="1">
              <a:solidFill>
                <a:schemeClr val="tx1"/>
              </a:solidFill>
              <a:latin typeface="微软雅黑" panose="020B0503020204020204" charset="-122"/>
              <a:ea typeface="微软雅黑" panose="020B0503020204020204" charset="-122"/>
              <a:cs typeface="+mn-ea"/>
            </a:endParaRPr>
          </a:p>
        </p:txBody>
      </p:sp>
      <p:sp>
        <p:nvSpPr>
          <p:cNvPr id="93193" name="任意多边形 69"/>
          <p:cNvSpPr/>
          <p:nvPr>
            <p:custDataLst>
              <p:tags r:id="rId5"/>
            </p:custDataLst>
          </p:nvPr>
        </p:nvSpPr>
        <p:spPr>
          <a:xfrm>
            <a:off x="5076825" y="3862070"/>
            <a:ext cx="398463" cy="398463"/>
          </a:xfrm>
          <a:custGeom>
            <a:avLst/>
            <a:gdLst>
              <a:gd name="txL" fmla="*/ 0 w 19679"/>
              <a:gd name="txT" fmla="*/ 0 h 19679"/>
              <a:gd name="txR" fmla="*/ 19679 w 19679"/>
              <a:gd name="txB" fmla="*/ 19679 h 19679"/>
            </a:gdLst>
            <a:ahLst/>
            <a:cxnLst>
              <a:cxn ang="0">
                <a:pos x="314" y="314"/>
              </a:cxn>
              <a:cxn ang="5400000">
                <a:pos x="314" y="314"/>
              </a:cxn>
              <a:cxn ang="10800000">
                <a:pos x="314" y="314"/>
              </a:cxn>
              <a:cxn ang="16200000">
                <a:pos x="314" y="314"/>
              </a:cxn>
            </a:cxnLst>
            <a:rect l="txL" t="txT" r="txR" b="tx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1AA3AA"/>
          </a:solidFill>
          <a:ln w="12700">
            <a:noFill/>
          </a:ln>
        </p:spPr>
        <p:txBody>
          <a:bodyPr lIns="125730" rIns="107950" anchor="t" anchorCtr="0"/>
          <a:p>
            <a:r>
              <a:rPr lang="en-US" altLang="zh-CN">
                <a:solidFill>
                  <a:schemeClr val="bg1"/>
                </a:solidFill>
                <a:latin typeface="Arial" panose="020B0604020202020204" pitchFamily="34" charset="0"/>
              </a:rPr>
              <a:t>3</a:t>
            </a:r>
            <a:endParaRPr lang="en-US" altLang="zh-CN">
              <a:solidFill>
                <a:schemeClr val="bg1"/>
              </a:solidFill>
              <a:latin typeface="Arial" panose="020B0604020202020204" pitchFamily="34" charset="0"/>
            </a:endParaRPr>
          </a:p>
        </p:txBody>
      </p:sp>
      <p:sp>
        <p:nvSpPr>
          <p:cNvPr id="68" name="矩形 67"/>
          <p:cNvSpPr/>
          <p:nvPr>
            <p:custDataLst>
              <p:tags r:id="rId6"/>
            </p:custDataLst>
          </p:nvPr>
        </p:nvSpPr>
        <p:spPr>
          <a:xfrm>
            <a:off x="5553075" y="3862070"/>
            <a:ext cx="5648960" cy="370205"/>
          </a:xfrm>
          <a:prstGeom prst="rect">
            <a:avLst/>
          </a:prstGeom>
        </p:spPr>
        <p:txBody>
          <a:bodyPr wrap="square" lIns="90000" tIns="46800" rIns="90000" bIns="0" anchor="b" anchorCtr="0">
            <a:noAutofit/>
          </a:bodyPr>
          <a:p>
            <a:pPr fontAlgn="base">
              <a:lnSpc>
                <a:spcPct val="120000"/>
              </a:lnSpc>
            </a:pPr>
            <a:r>
              <a:rPr lang="zh-CN" altLang="en-US" sz="1400" b="1" strike="noStrike" spc="300" noProof="1">
                <a:solidFill>
                  <a:srgbClr val="1AA3AA"/>
                </a:solidFill>
                <a:latin typeface="微软雅黑" panose="020B0503020204020204" charset="-122"/>
                <a:ea typeface="微软雅黑" panose="020B0503020204020204" charset="-122"/>
                <a:cs typeface="+mn-ea"/>
              </a:rPr>
              <a:t>3. 物　</a:t>
            </a:r>
            <a:r>
              <a:rPr lang="zh-CN" altLang="en-US" sz="1400" b="1" strike="noStrike" spc="300" noProof="1">
                <a:solidFill>
                  <a:schemeClr val="tx1"/>
                </a:solidFill>
                <a:latin typeface="微软雅黑" panose="020B0503020204020204" charset="-122"/>
                <a:ea typeface="微软雅黑" panose="020B0503020204020204" charset="-122"/>
                <a:cs typeface="+mn-ea"/>
              </a:rPr>
              <a:t>物力的管理一般分为广义和狭义两种。</a:t>
            </a:r>
            <a:endParaRPr lang="zh-CN" altLang="en-US" sz="1400" b="1" strike="noStrike" spc="300" noProof="1">
              <a:solidFill>
                <a:schemeClr val="tx1"/>
              </a:solidFill>
              <a:latin typeface="微软雅黑" panose="020B0503020204020204" charset="-122"/>
              <a:ea typeface="微软雅黑" panose="020B0503020204020204" charset="-122"/>
              <a:cs typeface="+mn-ea"/>
            </a:endParaRPr>
          </a:p>
        </p:txBody>
      </p:sp>
      <p:sp>
        <p:nvSpPr>
          <p:cNvPr id="93195" name="任意多边形 81"/>
          <p:cNvSpPr/>
          <p:nvPr>
            <p:custDataLst>
              <p:tags r:id="rId7"/>
            </p:custDataLst>
          </p:nvPr>
        </p:nvSpPr>
        <p:spPr>
          <a:xfrm>
            <a:off x="5087938" y="4752340"/>
            <a:ext cx="398462" cy="398463"/>
          </a:xfrm>
          <a:custGeom>
            <a:avLst/>
            <a:gdLst>
              <a:gd name="txL" fmla="*/ 0 w 19679"/>
              <a:gd name="txT" fmla="*/ 0 h 19679"/>
              <a:gd name="txR" fmla="*/ 19679 w 19679"/>
              <a:gd name="txB" fmla="*/ 19679 h 19679"/>
            </a:gdLst>
            <a:ahLst/>
            <a:cxnLst>
              <a:cxn ang="0">
                <a:pos x="314" y="314"/>
              </a:cxn>
              <a:cxn ang="5400000">
                <a:pos x="314" y="314"/>
              </a:cxn>
              <a:cxn ang="10800000">
                <a:pos x="314" y="314"/>
              </a:cxn>
              <a:cxn ang="16200000">
                <a:pos x="314" y="314"/>
              </a:cxn>
            </a:cxnLst>
            <a:rect l="txL" t="txT" r="txR" b="tx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1F74AD"/>
          </a:solidFill>
          <a:ln w="12700">
            <a:noFill/>
          </a:ln>
        </p:spPr>
        <p:txBody>
          <a:bodyPr lIns="125730" rIns="107950" anchor="t" anchorCtr="0"/>
          <a:p>
            <a:r>
              <a:rPr lang="en-US" altLang="zh-CN">
                <a:solidFill>
                  <a:schemeClr val="bg1"/>
                </a:solidFill>
                <a:latin typeface="Arial" panose="020B0604020202020204" pitchFamily="34" charset="0"/>
              </a:rPr>
              <a:t>4</a:t>
            </a:r>
            <a:endParaRPr lang="en-US" altLang="zh-CN">
              <a:solidFill>
                <a:schemeClr val="bg1"/>
              </a:solidFill>
              <a:latin typeface="Arial" panose="020B0604020202020204" pitchFamily="34" charset="0"/>
            </a:endParaRPr>
          </a:p>
        </p:txBody>
      </p:sp>
      <p:sp>
        <p:nvSpPr>
          <p:cNvPr id="14" name="矩形 13"/>
          <p:cNvSpPr/>
          <p:nvPr>
            <p:custDataLst>
              <p:tags r:id="rId8"/>
            </p:custDataLst>
          </p:nvPr>
        </p:nvSpPr>
        <p:spPr>
          <a:xfrm>
            <a:off x="5564505" y="4682490"/>
            <a:ext cx="5636895" cy="370205"/>
          </a:xfrm>
          <a:prstGeom prst="rect">
            <a:avLst/>
          </a:prstGeom>
        </p:spPr>
        <p:txBody>
          <a:bodyPr wrap="square" lIns="90000" tIns="46800" rIns="90000" bIns="0" anchor="b" anchorCtr="0">
            <a:noAutofit/>
          </a:bodyPr>
          <a:p>
            <a:pPr algn="just" fontAlgn="base">
              <a:lnSpc>
                <a:spcPct val="100000"/>
              </a:lnSpc>
            </a:pPr>
            <a:r>
              <a:rPr lang="zh-CN" altLang="en-US" sz="1400" b="1" strike="noStrike" spc="300" noProof="1">
                <a:solidFill>
                  <a:srgbClr val="1F74AD"/>
                </a:solidFill>
                <a:latin typeface="微软雅黑" panose="020B0503020204020204" charset="-122"/>
                <a:ea typeface="微软雅黑" panose="020B0503020204020204" charset="-122"/>
                <a:cs typeface="+mn-ea"/>
              </a:rPr>
              <a:t>4. 时间　</a:t>
            </a:r>
            <a:r>
              <a:rPr lang="zh-CN" altLang="en-US" sz="1400" b="1" strike="noStrike" spc="300" noProof="1">
                <a:solidFill>
                  <a:schemeClr val="tx1"/>
                </a:solidFill>
                <a:latin typeface="微软雅黑" panose="020B0503020204020204" charset="-122"/>
                <a:ea typeface="微软雅黑" panose="020B0503020204020204" charset="-122"/>
                <a:cs typeface="+mn-ea"/>
              </a:rPr>
              <a:t>时间反映为速度、效率。“时间就是生命”“时间就是金钱”，因此，时间是一种最珍贵的资源。</a:t>
            </a:r>
            <a:endParaRPr lang="zh-CN" altLang="en-US" sz="1400" b="1" strike="noStrike" spc="300" noProof="1">
              <a:solidFill>
                <a:schemeClr val="tx1"/>
              </a:solidFill>
              <a:latin typeface="微软雅黑" panose="020B0503020204020204" charset="-122"/>
              <a:ea typeface="微软雅黑" panose="020B0503020204020204" charset="-122"/>
              <a:cs typeface="+mn-ea"/>
            </a:endParaRPr>
          </a:p>
        </p:txBody>
      </p:sp>
      <p:sp>
        <p:nvSpPr>
          <p:cNvPr id="93197" name="任意多边形 75"/>
          <p:cNvSpPr/>
          <p:nvPr>
            <p:custDataLst>
              <p:tags r:id="rId9"/>
            </p:custDataLst>
          </p:nvPr>
        </p:nvSpPr>
        <p:spPr>
          <a:xfrm>
            <a:off x="5076825" y="5540375"/>
            <a:ext cx="398463" cy="398463"/>
          </a:xfrm>
          <a:custGeom>
            <a:avLst/>
            <a:gdLst>
              <a:gd name="txL" fmla="*/ 0 w 19679"/>
              <a:gd name="txT" fmla="*/ 0 h 19679"/>
              <a:gd name="txR" fmla="*/ 19679 w 19679"/>
              <a:gd name="txB" fmla="*/ 19679 h 19679"/>
            </a:gdLst>
            <a:ahLst/>
            <a:cxnLst>
              <a:cxn ang="0">
                <a:pos x="314" y="314"/>
              </a:cxn>
              <a:cxn ang="5400000">
                <a:pos x="314" y="314"/>
              </a:cxn>
              <a:cxn ang="10800000">
                <a:pos x="314" y="314"/>
              </a:cxn>
              <a:cxn ang="16200000">
                <a:pos x="314" y="314"/>
              </a:cxn>
            </a:cxnLst>
            <a:rect l="txL" t="txT" r="txR" b="tx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3498DB"/>
          </a:solidFill>
          <a:ln w="12700">
            <a:noFill/>
          </a:ln>
        </p:spPr>
        <p:txBody>
          <a:bodyPr lIns="125730" rIns="107950" anchor="t" anchorCtr="0"/>
          <a:p>
            <a:r>
              <a:rPr lang="en-US" altLang="zh-CN">
                <a:solidFill>
                  <a:schemeClr val="bg1"/>
                </a:solidFill>
                <a:latin typeface="Arial" panose="020B0604020202020204" pitchFamily="34" charset="0"/>
              </a:rPr>
              <a:t>5</a:t>
            </a:r>
            <a:endParaRPr lang="en-US" altLang="zh-CN">
              <a:solidFill>
                <a:schemeClr val="bg1"/>
              </a:solidFill>
              <a:latin typeface="Arial" panose="020B0604020202020204" pitchFamily="34" charset="0"/>
            </a:endParaRPr>
          </a:p>
        </p:txBody>
      </p:sp>
      <p:sp>
        <p:nvSpPr>
          <p:cNvPr id="18" name="矩形 17"/>
          <p:cNvSpPr/>
          <p:nvPr>
            <p:custDataLst>
              <p:tags r:id="rId10"/>
            </p:custDataLst>
          </p:nvPr>
        </p:nvSpPr>
        <p:spPr>
          <a:xfrm>
            <a:off x="5562600" y="5518785"/>
            <a:ext cx="5746115" cy="370205"/>
          </a:xfrm>
          <a:prstGeom prst="rect">
            <a:avLst/>
          </a:prstGeom>
        </p:spPr>
        <p:txBody>
          <a:bodyPr wrap="square" lIns="90000" tIns="46800" rIns="90000" bIns="0" anchor="b" anchorCtr="0">
            <a:noAutofit/>
          </a:bodyPr>
          <a:p>
            <a:pPr fontAlgn="base">
              <a:lnSpc>
                <a:spcPct val="100000"/>
              </a:lnSpc>
            </a:pPr>
            <a:r>
              <a:rPr lang="zh-CN" altLang="en-US" sz="1400" b="1" strike="noStrike" spc="300" noProof="1">
                <a:solidFill>
                  <a:srgbClr val="3498DB"/>
                </a:solidFill>
                <a:latin typeface="微软雅黑" panose="020B0503020204020204" charset="-122"/>
                <a:ea typeface="微软雅黑" panose="020B0503020204020204" charset="-122"/>
                <a:cs typeface="+mn-ea"/>
              </a:rPr>
              <a:t>5. 信息　</a:t>
            </a:r>
            <a:r>
              <a:rPr lang="zh-CN" altLang="en-US" sz="1400" b="1" strike="noStrike" spc="300" noProof="1">
                <a:solidFill>
                  <a:schemeClr val="tx1"/>
                </a:solidFill>
                <a:latin typeface="微软雅黑" panose="020B0503020204020204" charset="-122"/>
                <a:ea typeface="微软雅黑" panose="020B0503020204020204" charset="-122"/>
                <a:cs typeface="+mn-ea"/>
              </a:rPr>
              <a:t>信息，简言之是具有现时新内容、新知识的消息，其可消除不确定性。</a:t>
            </a:r>
            <a:endParaRPr lang="zh-CN" altLang="en-US" sz="1400" b="1" strike="noStrike" spc="300" noProof="1">
              <a:solidFill>
                <a:schemeClr val="tx1"/>
              </a:solidFill>
              <a:latin typeface="微软雅黑" panose="020B0503020204020204" charset="-122"/>
              <a:ea typeface="微软雅黑" panose="020B0503020204020204" charset="-122"/>
              <a:cs typeface="+mn-ea"/>
            </a:endParaRPr>
          </a:p>
        </p:txBody>
      </p:sp>
      <p:grpSp>
        <p:nvGrpSpPr>
          <p:cNvPr id="93199" name="组合 4"/>
          <p:cNvGrpSpPr/>
          <p:nvPr/>
        </p:nvGrpSpPr>
        <p:grpSpPr>
          <a:xfrm>
            <a:off x="952500" y="1901825"/>
            <a:ext cx="3370263" cy="4116388"/>
            <a:chOff x="1724" y="1203"/>
            <a:chExt cx="6095" cy="7291"/>
          </a:xfrm>
        </p:grpSpPr>
        <p:sp>
          <p:nvSpPr>
            <p:cNvPr id="93200" name="椭圆 15"/>
            <p:cNvSpPr/>
            <p:nvPr>
              <p:custDataLst>
                <p:tags r:id="rId11"/>
              </p:custDataLst>
            </p:nvPr>
          </p:nvSpPr>
          <p:spPr>
            <a:xfrm rot="-3400715">
              <a:off x="3849" y="1186"/>
              <a:ext cx="1284" cy="1309"/>
            </a:xfrm>
            <a:prstGeom prst="ellipse">
              <a:avLst/>
            </a:prstGeom>
            <a:solidFill>
              <a:srgbClr val="1F74AD"/>
            </a:solidFill>
            <a:ln w="12700">
              <a:noFill/>
            </a:ln>
          </p:spPr>
          <p:txBody>
            <a:bodyPr anchor="ctr" anchorCtr="0"/>
            <a:p>
              <a:pPr algn="ctr">
                <a:lnSpc>
                  <a:spcPct val="130000"/>
                </a:lnSpc>
              </a:pPr>
              <a:endParaRPr lang="zh-CN" altLang="zh-CN">
                <a:solidFill>
                  <a:srgbClr val="000000"/>
                </a:solidFill>
                <a:latin typeface="微软雅黑" panose="020B0503020204020204" charset="-122"/>
                <a:ea typeface="微软雅黑" panose="020B0503020204020204" charset="-122"/>
              </a:endParaRPr>
            </a:p>
          </p:txBody>
        </p:sp>
        <p:grpSp>
          <p:nvGrpSpPr>
            <p:cNvPr id="93201" name="组合 3"/>
            <p:cNvGrpSpPr/>
            <p:nvPr/>
          </p:nvGrpSpPr>
          <p:grpSpPr>
            <a:xfrm>
              <a:off x="1724" y="1573"/>
              <a:ext cx="6095" cy="6921"/>
              <a:chOff x="1724" y="1560"/>
              <a:chExt cx="7105" cy="8018"/>
            </a:xfrm>
          </p:grpSpPr>
          <p:sp>
            <p:nvSpPr>
              <p:cNvPr id="11" name="椭圆 10"/>
              <p:cNvSpPr/>
              <p:nvPr>
                <p:custDataLst>
                  <p:tags r:id="rId12"/>
                </p:custDataLst>
              </p:nvPr>
            </p:nvSpPr>
            <p:spPr>
              <a:xfrm rot="18199285">
                <a:off x="1903" y="2574"/>
                <a:ext cx="5535" cy="5567"/>
              </a:xfrm>
              <a:prstGeom prst="ellipse">
                <a:avLst/>
              </a:prstGeom>
              <a:solidFill>
                <a:sysClr val="window" lastClr="FFFFFF">
                  <a:lumMod val="95000"/>
                </a:sysClr>
              </a:solidFill>
              <a:ln w="53975" cmpd="dbl">
                <a:noFill/>
              </a:ln>
            </p:spPr>
            <p:style>
              <a:lnRef idx="2">
                <a:srgbClr val="9BBB59">
                  <a:shade val="50000"/>
                </a:srgbClr>
              </a:lnRef>
              <a:fillRef idx="1">
                <a:srgbClr val="9BBB59"/>
              </a:fillRef>
              <a:effectRef idx="0">
                <a:srgbClr val="9BBB59"/>
              </a:effectRef>
              <a:fontRef idx="minor">
                <a:sysClr val="window" lastClr="FFFFFF"/>
              </a:fontRef>
            </p:style>
            <p:txBody>
              <a:bodyPr anchor="ctr"/>
              <a:p>
                <a:pPr algn="ctr" fontAlgn="base">
                  <a:lnSpc>
                    <a:spcPct val="130000"/>
                  </a:lnSpc>
                </a:pPr>
                <a:endParaRPr strike="noStrike" noProof="1">
                  <a:latin typeface="微软雅黑" panose="020B0503020204020204" charset="-122"/>
                  <a:ea typeface="微软雅黑" panose="020B0503020204020204" charset="-122"/>
                </a:endParaRPr>
              </a:p>
            </p:txBody>
          </p:sp>
          <p:sp>
            <p:nvSpPr>
              <p:cNvPr id="93203" name="直接连接符 21"/>
              <p:cNvSpPr/>
              <p:nvPr>
                <p:custDataLst>
                  <p:tags r:id="rId13"/>
                </p:custDataLst>
              </p:nvPr>
            </p:nvSpPr>
            <p:spPr>
              <a:xfrm flipH="1" flipV="1">
                <a:off x="4562" y="2345"/>
                <a:ext cx="1610" cy="380"/>
              </a:xfrm>
              <a:prstGeom prst="line">
                <a:avLst/>
              </a:prstGeom>
              <a:ln w="12700" cap="flat" cmpd="sng">
                <a:solidFill>
                  <a:srgbClr val="A6A6A6">
                    <a:alpha val="53998"/>
                  </a:srgbClr>
                </a:solidFill>
                <a:prstDash val="solid"/>
                <a:round/>
                <a:headEnd type="oval" w="sm" len="sm"/>
                <a:tailEnd type="oval" w="sm" len="sm"/>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93204" name="任意多边形 22"/>
              <p:cNvSpPr/>
              <p:nvPr>
                <p:custDataLst>
                  <p:tags r:id="rId14"/>
                </p:custDataLst>
              </p:nvPr>
            </p:nvSpPr>
            <p:spPr>
              <a:xfrm>
                <a:off x="6171" y="2725"/>
                <a:ext cx="1513" cy="2564"/>
              </a:xfrm>
              <a:custGeom>
                <a:avLst/>
                <a:gdLst/>
                <a:ahLst/>
                <a:cxnLst>
                  <a:cxn ang="0">
                    <a:pos x="1513" y="2564"/>
                  </a:cxn>
                  <a:cxn ang="0">
                    <a:pos x="1336" y="1243"/>
                  </a:cxn>
                  <a:cxn ang="0">
                    <a:pos x="0" y="0"/>
                  </a:cxn>
                </a:cxnLst>
                <a:pathLst>
                  <a:path w="669" h="1134">
                    <a:moveTo>
                      <a:pt x="669" y="1134"/>
                    </a:moveTo>
                    <a:lnTo>
                      <a:pt x="591" y="550"/>
                    </a:lnTo>
                    <a:lnTo>
                      <a:pt x="0" y="0"/>
                    </a:lnTo>
                  </a:path>
                </a:pathLst>
              </a:custGeom>
              <a:noFill/>
              <a:ln w="12700" cap="flat" cmpd="sng">
                <a:solidFill>
                  <a:srgbClr val="A6A6A6">
                    <a:alpha val="53998"/>
                  </a:srgbClr>
                </a:solidFill>
                <a:prstDash val="solid"/>
                <a:round/>
                <a:headEnd type="oval" w="sm" len="sm"/>
                <a:tailEnd type="oval" w="sm" len="sm"/>
              </a:ln>
            </p:spPr>
            <p:txBody>
              <a:bodyPr/>
              <a:p>
                <a:endParaRPr lang="zh-CN" altLang="en-US"/>
              </a:p>
            </p:txBody>
          </p:sp>
          <p:sp>
            <p:nvSpPr>
              <p:cNvPr id="93205" name="任意多边形 23"/>
              <p:cNvSpPr/>
              <p:nvPr>
                <p:custDataLst>
                  <p:tags r:id="rId15"/>
                </p:custDataLst>
              </p:nvPr>
            </p:nvSpPr>
            <p:spPr>
              <a:xfrm>
                <a:off x="3286" y="5289"/>
                <a:ext cx="4398" cy="3089"/>
              </a:xfrm>
              <a:custGeom>
                <a:avLst/>
                <a:gdLst/>
                <a:ahLst/>
                <a:cxnLst>
                  <a:cxn ang="0">
                    <a:pos x="0" y="2885"/>
                  </a:cxn>
                  <a:cxn ang="0">
                    <a:pos x="1876" y="3089"/>
                  </a:cxn>
                  <a:cxn ang="0">
                    <a:pos x="2950" y="2627"/>
                  </a:cxn>
                  <a:cxn ang="0">
                    <a:pos x="4079" y="1666"/>
                  </a:cxn>
                  <a:cxn ang="0">
                    <a:pos x="4398" y="0"/>
                  </a:cxn>
                </a:cxnLst>
                <a:pathLst>
                  <a:path w="1945" h="1366">
                    <a:moveTo>
                      <a:pt x="0" y="1276"/>
                    </a:moveTo>
                    <a:lnTo>
                      <a:pt x="830" y="1366"/>
                    </a:lnTo>
                    <a:lnTo>
                      <a:pt x="1305" y="1162"/>
                    </a:lnTo>
                    <a:lnTo>
                      <a:pt x="1804" y="737"/>
                    </a:lnTo>
                    <a:lnTo>
                      <a:pt x="1945" y="0"/>
                    </a:lnTo>
                  </a:path>
                </a:pathLst>
              </a:custGeom>
              <a:noFill/>
              <a:ln w="12700" cap="flat" cmpd="sng">
                <a:solidFill>
                  <a:srgbClr val="A6A6A6">
                    <a:alpha val="53998"/>
                  </a:srgbClr>
                </a:solidFill>
                <a:prstDash val="solid"/>
                <a:round/>
                <a:headEnd type="none" w="sm" len="sm"/>
                <a:tailEnd type="none" w="sm" len="sm"/>
              </a:ln>
            </p:spPr>
            <p:txBody>
              <a:bodyPr/>
              <a:p>
                <a:endParaRPr lang="zh-CN" altLang="en-US"/>
              </a:p>
            </p:txBody>
          </p:sp>
          <p:sp>
            <p:nvSpPr>
              <p:cNvPr id="93206" name="直接连接符 24"/>
              <p:cNvSpPr/>
              <p:nvPr>
                <p:custDataLst>
                  <p:tags r:id="rId16"/>
                </p:custDataLst>
              </p:nvPr>
            </p:nvSpPr>
            <p:spPr>
              <a:xfrm>
                <a:off x="1961" y="6483"/>
                <a:ext cx="1325" cy="1691"/>
              </a:xfrm>
              <a:prstGeom prst="line">
                <a:avLst/>
              </a:prstGeom>
              <a:ln w="12700" cap="flat" cmpd="sng">
                <a:solidFill>
                  <a:srgbClr val="A6A6A6">
                    <a:alpha val="53998"/>
                  </a:srgbClr>
                </a:solidFill>
                <a:prstDash val="solid"/>
                <a:round/>
                <a:headEnd type="oval" w="sm" len="sm"/>
                <a:tailEnd type="oval" w="sm" len="sm"/>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93207" name="任意多边形 25"/>
              <p:cNvSpPr/>
              <p:nvPr>
                <p:custDataLst>
                  <p:tags r:id="rId17"/>
                </p:custDataLst>
              </p:nvPr>
            </p:nvSpPr>
            <p:spPr>
              <a:xfrm>
                <a:off x="1724" y="4023"/>
                <a:ext cx="237" cy="2460"/>
              </a:xfrm>
              <a:custGeom>
                <a:avLst/>
                <a:gdLst/>
                <a:ahLst/>
                <a:cxnLst>
                  <a:cxn ang="0">
                    <a:pos x="237" y="0"/>
                  </a:cxn>
                  <a:cxn ang="0">
                    <a:pos x="184" y="105"/>
                  </a:cxn>
                  <a:cxn ang="0">
                    <a:pos x="94" y="398"/>
                  </a:cxn>
                </a:cxnLst>
                <a:pathLst>
                  <a:path w="3355" h="8925">
                    <a:moveTo>
                      <a:pt x="1663" y="0"/>
                    </a:moveTo>
                    <a:lnTo>
                      <a:pt x="0" y="4997"/>
                    </a:lnTo>
                    <a:lnTo>
                      <a:pt x="3355" y="8925"/>
                    </a:lnTo>
                  </a:path>
                </a:pathLst>
              </a:custGeom>
              <a:noFill/>
              <a:ln w="12700" cap="flat" cmpd="sng">
                <a:solidFill>
                  <a:srgbClr val="A6A6A6">
                    <a:alpha val="53998"/>
                  </a:srgbClr>
                </a:solidFill>
                <a:prstDash val="solid"/>
                <a:round/>
                <a:headEnd type="none" w="sm" len="sm"/>
                <a:tailEnd type="none" w="sm" len="sm"/>
              </a:ln>
            </p:spPr>
            <p:txBody>
              <a:bodyPr/>
              <a:p>
                <a:endParaRPr lang="zh-CN" altLang="en-US"/>
              </a:p>
            </p:txBody>
          </p:sp>
          <p:sp>
            <p:nvSpPr>
              <p:cNvPr id="93208" name="直接连接符 26"/>
              <p:cNvSpPr/>
              <p:nvPr>
                <p:custDataLst>
                  <p:tags r:id="rId18"/>
                </p:custDataLst>
              </p:nvPr>
            </p:nvSpPr>
            <p:spPr>
              <a:xfrm flipH="1">
                <a:off x="3101" y="2345"/>
                <a:ext cx="1461" cy="495"/>
              </a:xfrm>
              <a:prstGeom prst="line">
                <a:avLst/>
              </a:prstGeom>
              <a:ln w="12700" cap="flat" cmpd="sng">
                <a:solidFill>
                  <a:srgbClr val="A6A6A6">
                    <a:alpha val="53998"/>
                  </a:srgbClr>
                </a:solidFill>
                <a:prstDash val="solid"/>
                <a:round/>
                <a:headEnd type="oval" w="sm" len="sm"/>
                <a:tailEnd type="oval" w="sm" len="sm"/>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93209" name="任意多边形 27"/>
              <p:cNvSpPr/>
              <p:nvPr>
                <p:custDataLst>
                  <p:tags r:id="rId19"/>
                </p:custDataLst>
              </p:nvPr>
            </p:nvSpPr>
            <p:spPr>
              <a:xfrm>
                <a:off x="3103" y="2682"/>
                <a:ext cx="3076" cy="172"/>
              </a:xfrm>
              <a:custGeom>
                <a:avLst/>
                <a:gdLst/>
                <a:ahLst/>
                <a:cxnLst>
                  <a:cxn ang="0">
                    <a:pos x="0" y="172"/>
                  </a:cxn>
                  <a:cxn ang="0">
                    <a:pos x="0" y="172"/>
                  </a:cxn>
                  <a:cxn ang="0">
                    <a:pos x="1523" y="0"/>
                  </a:cxn>
                  <a:cxn ang="0">
                    <a:pos x="1523" y="0"/>
                  </a:cxn>
                  <a:cxn ang="0">
                    <a:pos x="3076" y="32"/>
                  </a:cxn>
                </a:cxnLst>
                <a:pathLst>
                  <a:path w="10000" h="5798">
                    <a:moveTo>
                      <a:pt x="0" y="5798"/>
                    </a:moveTo>
                    <a:lnTo>
                      <a:pt x="0" y="5798"/>
                    </a:lnTo>
                    <a:lnTo>
                      <a:pt x="4953" y="0"/>
                    </a:lnTo>
                    <a:lnTo>
                      <a:pt x="4953" y="0"/>
                    </a:lnTo>
                    <a:lnTo>
                      <a:pt x="10000" y="1092"/>
                    </a:lnTo>
                  </a:path>
                </a:pathLst>
              </a:custGeom>
              <a:noFill/>
              <a:ln w="12700" cap="flat" cmpd="sng">
                <a:solidFill>
                  <a:srgbClr val="A6A6A6">
                    <a:alpha val="53998"/>
                  </a:srgbClr>
                </a:solidFill>
                <a:prstDash val="solid"/>
                <a:round/>
                <a:headEnd type="none" w="sm" len="sm"/>
                <a:tailEnd type="none" w="sm" len="sm"/>
              </a:ln>
            </p:spPr>
            <p:txBody>
              <a:bodyPr/>
              <a:p>
                <a:endParaRPr lang="zh-CN" altLang="en-US"/>
              </a:p>
            </p:txBody>
          </p:sp>
          <p:sp>
            <p:nvSpPr>
              <p:cNvPr id="93210" name="任意多边形 28"/>
              <p:cNvSpPr/>
              <p:nvPr>
                <p:custDataLst>
                  <p:tags r:id="rId20"/>
                </p:custDataLst>
              </p:nvPr>
            </p:nvSpPr>
            <p:spPr>
              <a:xfrm>
                <a:off x="2884" y="5533"/>
                <a:ext cx="402" cy="2641"/>
              </a:xfrm>
              <a:custGeom>
                <a:avLst/>
                <a:gdLst/>
                <a:ahLst/>
                <a:cxnLst>
                  <a:cxn ang="0">
                    <a:pos x="0" y="0"/>
                  </a:cxn>
                  <a:cxn ang="0">
                    <a:pos x="325" y="1790"/>
                  </a:cxn>
                  <a:cxn ang="0">
                    <a:pos x="402" y="2641"/>
                  </a:cxn>
                </a:cxnLst>
                <a:pathLst>
                  <a:path w="178" h="1168">
                    <a:moveTo>
                      <a:pt x="0" y="0"/>
                    </a:moveTo>
                    <a:lnTo>
                      <a:pt x="144" y="792"/>
                    </a:lnTo>
                    <a:lnTo>
                      <a:pt x="178" y="1168"/>
                    </a:lnTo>
                  </a:path>
                </a:pathLst>
              </a:custGeom>
              <a:noFill/>
              <a:ln w="12700" cap="flat" cmpd="sng">
                <a:solidFill>
                  <a:srgbClr val="A6A6A6">
                    <a:alpha val="53998"/>
                  </a:srgbClr>
                </a:solidFill>
                <a:prstDash val="solid"/>
                <a:round/>
                <a:headEnd type="none" w="sm" len="sm"/>
                <a:tailEnd type="none" w="sm" len="sm"/>
              </a:ln>
            </p:spPr>
            <p:txBody>
              <a:bodyPr/>
              <a:p>
                <a:endParaRPr lang="zh-CN" altLang="en-US"/>
              </a:p>
            </p:txBody>
          </p:sp>
          <p:sp>
            <p:nvSpPr>
              <p:cNvPr id="93211" name="任意多边形 29"/>
              <p:cNvSpPr/>
              <p:nvPr>
                <p:custDataLst>
                  <p:tags r:id="rId21"/>
                </p:custDataLst>
              </p:nvPr>
            </p:nvSpPr>
            <p:spPr>
              <a:xfrm>
                <a:off x="2884" y="2851"/>
                <a:ext cx="298" cy="2682"/>
              </a:xfrm>
              <a:custGeom>
                <a:avLst/>
                <a:gdLst/>
                <a:ahLst/>
                <a:cxnLst>
                  <a:cxn ang="0">
                    <a:pos x="178" y="0"/>
                  </a:cxn>
                  <a:cxn ang="0">
                    <a:pos x="298" y="832"/>
                  </a:cxn>
                  <a:cxn ang="0">
                    <a:pos x="0" y="2682"/>
                  </a:cxn>
                </a:cxnLst>
                <a:pathLst>
                  <a:path w="132" h="1186">
                    <a:moveTo>
                      <a:pt x="79" y="0"/>
                    </a:moveTo>
                    <a:lnTo>
                      <a:pt x="132" y="368"/>
                    </a:lnTo>
                    <a:lnTo>
                      <a:pt x="0" y="1186"/>
                    </a:lnTo>
                  </a:path>
                </a:pathLst>
              </a:custGeom>
              <a:noFill/>
              <a:ln w="12700" cap="flat" cmpd="sng">
                <a:solidFill>
                  <a:srgbClr val="A6A6A6">
                    <a:alpha val="53998"/>
                  </a:srgbClr>
                </a:solidFill>
                <a:prstDash val="solid"/>
                <a:round/>
                <a:headEnd type="none" w="sm" len="sm"/>
                <a:tailEnd type="oval" w="sm" len="sm"/>
              </a:ln>
            </p:spPr>
            <p:txBody>
              <a:bodyPr/>
              <a:p>
                <a:endParaRPr lang="zh-CN" altLang="en-US"/>
              </a:p>
            </p:txBody>
          </p:sp>
          <p:sp>
            <p:nvSpPr>
              <p:cNvPr id="93212" name="任意多边形 30"/>
              <p:cNvSpPr/>
              <p:nvPr>
                <p:custDataLst>
                  <p:tags r:id="rId22"/>
                </p:custDataLst>
              </p:nvPr>
            </p:nvSpPr>
            <p:spPr>
              <a:xfrm>
                <a:off x="4485" y="6668"/>
                <a:ext cx="678" cy="1709"/>
              </a:xfrm>
              <a:custGeom>
                <a:avLst/>
                <a:gdLst/>
                <a:ahLst/>
                <a:cxnLst>
                  <a:cxn ang="0">
                    <a:pos x="0" y="0"/>
                  </a:cxn>
                  <a:cxn ang="0">
                    <a:pos x="494" y="1335"/>
                  </a:cxn>
                  <a:cxn ang="0">
                    <a:pos x="678" y="1709"/>
                  </a:cxn>
                </a:cxnLst>
                <a:pathLst>
                  <a:path w="7538" h="10000">
                    <a:moveTo>
                      <a:pt x="0" y="0"/>
                    </a:moveTo>
                    <a:lnTo>
                      <a:pt x="5503" y="7817"/>
                    </a:lnTo>
                    <a:lnTo>
                      <a:pt x="7538" y="10000"/>
                    </a:lnTo>
                  </a:path>
                </a:pathLst>
              </a:custGeom>
              <a:noFill/>
              <a:ln w="12700" cap="flat" cmpd="sng">
                <a:solidFill>
                  <a:srgbClr val="A6A6A6">
                    <a:alpha val="53998"/>
                  </a:srgbClr>
                </a:solidFill>
                <a:prstDash val="solid"/>
                <a:round/>
                <a:headEnd type="oval" w="sm" len="sm"/>
                <a:tailEnd type="none" w="sm" len="sm"/>
              </a:ln>
            </p:spPr>
            <p:txBody>
              <a:bodyPr/>
              <a:p>
                <a:endParaRPr lang="zh-CN" altLang="en-US"/>
              </a:p>
            </p:txBody>
          </p:sp>
          <p:sp>
            <p:nvSpPr>
              <p:cNvPr id="93213" name="任意多边形 31"/>
              <p:cNvSpPr/>
              <p:nvPr>
                <p:custDataLst>
                  <p:tags r:id="rId23"/>
                </p:custDataLst>
              </p:nvPr>
            </p:nvSpPr>
            <p:spPr>
              <a:xfrm>
                <a:off x="4485" y="2695"/>
                <a:ext cx="746" cy="3973"/>
              </a:xfrm>
              <a:custGeom>
                <a:avLst/>
                <a:gdLst/>
                <a:ahLst/>
                <a:cxnLst>
                  <a:cxn ang="0">
                    <a:pos x="117" y="0"/>
                  </a:cxn>
                  <a:cxn ang="0">
                    <a:pos x="746" y="1501"/>
                  </a:cxn>
                  <a:cxn ang="0">
                    <a:pos x="0" y="3973"/>
                  </a:cxn>
                </a:cxnLst>
                <a:pathLst>
                  <a:path w="330" h="1757">
                    <a:moveTo>
                      <a:pt x="52" y="0"/>
                    </a:moveTo>
                    <a:lnTo>
                      <a:pt x="330" y="664"/>
                    </a:lnTo>
                    <a:lnTo>
                      <a:pt x="0" y="1757"/>
                    </a:lnTo>
                  </a:path>
                </a:pathLst>
              </a:custGeom>
              <a:noFill/>
              <a:ln w="12700" cap="flat" cmpd="sng">
                <a:solidFill>
                  <a:srgbClr val="A6A6A6">
                    <a:alpha val="53998"/>
                  </a:srgbClr>
                </a:solidFill>
                <a:prstDash val="solid"/>
                <a:round/>
                <a:headEnd type="oval" w="sm" len="sm"/>
                <a:tailEnd type="oval" w="sm" len="sm"/>
              </a:ln>
            </p:spPr>
            <p:txBody>
              <a:bodyPr/>
              <a:p>
                <a:endParaRPr lang="zh-CN" altLang="en-US"/>
              </a:p>
            </p:txBody>
          </p:sp>
          <p:sp>
            <p:nvSpPr>
              <p:cNvPr id="93214" name="直接连接符 32"/>
              <p:cNvSpPr/>
              <p:nvPr>
                <p:custDataLst>
                  <p:tags r:id="rId24"/>
                </p:custDataLst>
              </p:nvPr>
            </p:nvSpPr>
            <p:spPr>
              <a:xfrm>
                <a:off x="4562" y="2345"/>
                <a:ext cx="41" cy="350"/>
              </a:xfrm>
              <a:prstGeom prst="line">
                <a:avLst/>
              </a:prstGeom>
              <a:ln w="12700" cap="flat" cmpd="sng">
                <a:solidFill>
                  <a:srgbClr val="A6A6A6">
                    <a:alpha val="53998"/>
                  </a:srgbClr>
                </a:solidFill>
                <a:prstDash val="solid"/>
                <a:round/>
                <a:headEnd type="oval" w="sm" len="sm"/>
                <a:tailEnd type="oval" w="sm" len="sm"/>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93215" name="直接连接符 33"/>
              <p:cNvSpPr/>
              <p:nvPr>
                <p:custDataLst>
                  <p:tags r:id="rId25"/>
                </p:custDataLst>
              </p:nvPr>
            </p:nvSpPr>
            <p:spPr>
              <a:xfrm flipH="1">
                <a:off x="1842" y="2838"/>
                <a:ext cx="1246" cy="1185"/>
              </a:xfrm>
              <a:prstGeom prst="line">
                <a:avLst/>
              </a:prstGeom>
              <a:ln w="12700" cap="flat" cmpd="sng">
                <a:solidFill>
                  <a:srgbClr val="A6A6A6">
                    <a:alpha val="53998"/>
                  </a:srgbClr>
                </a:solidFill>
                <a:prstDash val="solid"/>
                <a:round/>
                <a:headEnd type="none" w="sm" len="sm"/>
                <a:tailEnd type="none" w="sm" len="sm"/>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93216" name="直接连接符 34"/>
              <p:cNvSpPr/>
              <p:nvPr>
                <p:custDataLst>
                  <p:tags r:id="rId26"/>
                </p:custDataLst>
              </p:nvPr>
            </p:nvSpPr>
            <p:spPr>
              <a:xfrm flipH="1" flipV="1">
                <a:off x="7331" y="5128"/>
                <a:ext cx="353" cy="161"/>
              </a:xfrm>
              <a:prstGeom prst="line">
                <a:avLst/>
              </a:prstGeom>
              <a:ln w="12700" cap="flat" cmpd="sng">
                <a:solidFill>
                  <a:srgbClr val="A6A6A6">
                    <a:alpha val="53998"/>
                  </a:srgbClr>
                </a:solidFill>
                <a:prstDash val="solid"/>
                <a:round/>
                <a:headEnd type="oval" w="sm" len="sm"/>
                <a:tailEnd type="oval" w="sm" len="sm"/>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93217" name="直接连接符 35"/>
              <p:cNvSpPr/>
              <p:nvPr>
                <p:custDataLst>
                  <p:tags r:id="rId27"/>
                </p:custDataLst>
              </p:nvPr>
            </p:nvSpPr>
            <p:spPr>
              <a:xfrm flipH="1" flipV="1">
                <a:off x="6156" y="2727"/>
                <a:ext cx="402" cy="1045"/>
              </a:xfrm>
              <a:prstGeom prst="line">
                <a:avLst/>
              </a:prstGeom>
              <a:ln w="12700" cap="flat" cmpd="sng">
                <a:solidFill>
                  <a:srgbClr val="A6A6A6">
                    <a:alpha val="53998"/>
                  </a:srgbClr>
                </a:solidFill>
                <a:prstDash val="solid"/>
                <a:round/>
                <a:headEnd type="oval" w="sm" len="sm"/>
                <a:tailEnd type="oval" w="sm" len="sm"/>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93218" name="直接连接符 36"/>
              <p:cNvSpPr/>
              <p:nvPr>
                <p:custDataLst>
                  <p:tags r:id="rId28"/>
                </p:custDataLst>
              </p:nvPr>
            </p:nvSpPr>
            <p:spPr>
              <a:xfrm flipH="1" flipV="1">
                <a:off x="6558" y="3772"/>
                <a:ext cx="773" cy="1357"/>
              </a:xfrm>
              <a:prstGeom prst="line">
                <a:avLst/>
              </a:prstGeom>
              <a:ln w="12700" cap="flat" cmpd="sng">
                <a:solidFill>
                  <a:srgbClr val="A6A6A6">
                    <a:alpha val="53998"/>
                  </a:srgbClr>
                </a:solidFill>
                <a:prstDash val="solid"/>
                <a:round/>
                <a:headEnd type="oval" w="sm" len="sm"/>
                <a:tailEnd type="oval" w="sm" len="sm"/>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93219" name="直接连接符 37"/>
              <p:cNvSpPr/>
              <p:nvPr>
                <p:custDataLst>
                  <p:tags r:id="rId29"/>
                </p:custDataLst>
              </p:nvPr>
            </p:nvSpPr>
            <p:spPr>
              <a:xfrm flipH="1" flipV="1">
                <a:off x="7331" y="5128"/>
                <a:ext cx="34" cy="1827"/>
              </a:xfrm>
              <a:prstGeom prst="line">
                <a:avLst/>
              </a:prstGeom>
              <a:ln w="12700" cap="flat" cmpd="sng">
                <a:solidFill>
                  <a:srgbClr val="A6A6A6">
                    <a:alpha val="53998"/>
                  </a:srgbClr>
                </a:solidFill>
                <a:prstDash val="solid"/>
                <a:round/>
                <a:headEnd type="oval" w="sm" len="sm"/>
                <a:tailEnd type="none" w="sm" len="sm"/>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93220" name="任意多边形 38"/>
              <p:cNvSpPr/>
              <p:nvPr>
                <p:custDataLst>
                  <p:tags r:id="rId30"/>
                </p:custDataLst>
              </p:nvPr>
            </p:nvSpPr>
            <p:spPr>
              <a:xfrm>
                <a:off x="4485" y="6668"/>
                <a:ext cx="2881" cy="545"/>
              </a:xfrm>
              <a:custGeom>
                <a:avLst/>
                <a:gdLst/>
                <a:ahLst/>
                <a:cxnLst>
                  <a:cxn ang="0">
                    <a:pos x="0" y="0"/>
                  </a:cxn>
                  <a:cxn ang="0">
                    <a:pos x="2055" y="545"/>
                  </a:cxn>
                  <a:cxn ang="0">
                    <a:pos x="2881" y="287"/>
                  </a:cxn>
                </a:cxnLst>
                <a:pathLst>
                  <a:path w="1274" h="241">
                    <a:moveTo>
                      <a:pt x="0" y="0"/>
                    </a:moveTo>
                    <a:lnTo>
                      <a:pt x="909" y="241"/>
                    </a:lnTo>
                    <a:lnTo>
                      <a:pt x="1274" y="127"/>
                    </a:lnTo>
                  </a:path>
                </a:pathLst>
              </a:custGeom>
              <a:noFill/>
              <a:ln w="12700" cap="flat" cmpd="sng">
                <a:solidFill>
                  <a:srgbClr val="A6A6A6">
                    <a:alpha val="53998"/>
                  </a:srgbClr>
                </a:solidFill>
                <a:prstDash val="solid"/>
                <a:round/>
                <a:headEnd type="oval" w="sm" len="sm"/>
                <a:tailEnd type="oval" w="sm" len="sm"/>
              </a:ln>
            </p:spPr>
            <p:txBody>
              <a:bodyPr/>
              <a:p>
                <a:endParaRPr lang="zh-CN" altLang="en-US"/>
              </a:p>
            </p:txBody>
          </p:sp>
          <p:sp>
            <p:nvSpPr>
              <p:cNvPr id="93221" name="直接连接符 39"/>
              <p:cNvSpPr/>
              <p:nvPr>
                <p:custDataLst>
                  <p:tags r:id="rId31"/>
                </p:custDataLst>
              </p:nvPr>
            </p:nvSpPr>
            <p:spPr>
              <a:xfrm>
                <a:off x="2884" y="5533"/>
                <a:ext cx="1601" cy="1135"/>
              </a:xfrm>
              <a:prstGeom prst="line">
                <a:avLst/>
              </a:prstGeom>
              <a:ln w="12700" cap="flat" cmpd="sng">
                <a:solidFill>
                  <a:srgbClr val="A6A6A6">
                    <a:alpha val="53998"/>
                  </a:srgbClr>
                </a:solidFill>
                <a:prstDash val="solid"/>
                <a:round/>
                <a:headEnd type="oval" w="sm" len="sm"/>
                <a:tailEnd type="oval" w="sm" len="sm"/>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93222" name="直接连接符 40"/>
              <p:cNvSpPr/>
              <p:nvPr>
                <p:custDataLst>
                  <p:tags r:id="rId32"/>
                </p:custDataLst>
              </p:nvPr>
            </p:nvSpPr>
            <p:spPr>
              <a:xfrm>
                <a:off x="1842" y="4023"/>
                <a:ext cx="1042" cy="1510"/>
              </a:xfrm>
              <a:prstGeom prst="line">
                <a:avLst/>
              </a:prstGeom>
              <a:ln w="12700" cap="flat" cmpd="sng">
                <a:solidFill>
                  <a:srgbClr val="A6A6A6">
                    <a:alpha val="53998"/>
                  </a:srgbClr>
                </a:solidFill>
                <a:prstDash val="solid"/>
                <a:round/>
                <a:headEnd type="oval" w="sm" len="sm"/>
                <a:tailEnd type="oval" w="sm" len="sm"/>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93223" name="直接连接符 41"/>
              <p:cNvSpPr/>
              <p:nvPr>
                <p:custDataLst>
                  <p:tags r:id="rId33"/>
                </p:custDataLst>
              </p:nvPr>
            </p:nvSpPr>
            <p:spPr>
              <a:xfrm flipH="1">
                <a:off x="1842" y="3684"/>
                <a:ext cx="1341" cy="339"/>
              </a:xfrm>
              <a:prstGeom prst="line">
                <a:avLst/>
              </a:prstGeom>
              <a:ln w="12700" cap="flat" cmpd="sng">
                <a:solidFill>
                  <a:srgbClr val="A6A6A6">
                    <a:alpha val="53998"/>
                  </a:srgbClr>
                </a:solidFill>
                <a:prstDash val="solid"/>
                <a:round/>
                <a:headEnd type="oval" w="sm" len="sm"/>
                <a:tailEnd type="oval" w="sm" len="sm"/>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93224" name="直接连接符 42"/>
              <p:cNvSpPr/>
              <p:nvPr>
                <p:custDataLst>
                  <p:tags r:id="rId34"/>
                </p:custDataLst>
              </p:nvPr>
            </p:nvSpPr>
            <p:spPr>
              <a:xfrm flipH="1">
                <a:off x="3182" y="2695"/>
                <a:ext cx="1420" cy="988"/>
              </a:xfrm>
              <a:prstGeom prst="line">
                <a:avLst/>
              </a:prstGeom>
              <a:ln w="12700" cap="flat" cmpd="sng">
                <a:solidFill>
                  <a:srgbClr val="A6A6A6">
                    <a:alpha val="53998"/>
                  </a:srgbClr>
                </a:solidFill>
                <a:prstDash val="solid"/>
                <a:round/>
                <a:headEnd type="oval" w="sm" len="sm"/>
                <a:tailEnd type="oval" w="sm" len="sm"/>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93225" name="直接连接符 43"/>
              <p:cNvSpPr/>
              <p:nvPr>
                <p:custDataLst>
                  <p:tags r:id="rId35"/>
                </p:custDataLst>
              </p:nvPr>
            </p:nvSpPr>
            <p:spPr>
              <a:xfrm flipH="1" flipV="1">
                <a:off x="4602" y="2695"/>
                <a:ext cx="1956" cy="1076"/>
              </a:xfrm>
              <a:prstGeom prst="line">
                <a:avLst/>
              </a:prstGeom>
              <a:ln w="12700" cap="flat" cmpd="sng">
                <a:solidFill>
                  <a:srgbClr val="A6A6A6">
                    <a:alpha val="53998"/>
                  </a:srgbClr>
                </a:solidFill>
                <a:prstDash val="solid"/>
                <a:round/>
                <a:headEnd type="oval" w="sm" len="sm"/>
                <a:tailEnd type="oval" w="sm" len="sm"/>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93226" name="任意多边形 44"/>
              <p:cNvSpPr/>
              <p:nvPr>
                <p:custDataLst>
                  <p:tags r:id="rId36"/>
                </p:custDataLst>
              </p:nvPr>
            </p:nvSpPr>
            <p:spPr>
              <a:xfrm>
                <a:off x="6558" y="3772"/>
                <a:ext cx="950" cy="1323"/>
              </a:xfrm>
              <a:custGeom>
                <a:avLst/>
                <a:gdLst/>
                <a:ahLst/>
                <a:cxnLst>
                  <a:cxn ang="0">
                    <a:pos x="778" y="1323"/>
                  </a:cxn>
                  <a:cxn ang="0">
                    <a:pos x="950" y="196"/>
                  </a:cxn>
                  <a:cxn ang="0">
                    <a:pos x="0" y="0"/>
                  </a:cxn>
                </a:cxnLst>
                <a:pathLst>
                  <a:path w="420" h="585">
                    <a:moveTo>
                      <a:pt x="344" y="585"/>
                    </a:moveTo>
                    <a:lnTo>
                      <a:pt x="420" y="87"/>
                    </a:lnTo>
                    <a:lnTo>
                      <a:pt x="0" y="0"/>
                    </a:lnTo>
                  </a:path>
                </a:pathLst>
              </a:custGeom>
              <a:noFill/>
              <a:ln w="12700" cap="flat" cmpd="sng">
                <a:solidFill>
                  <a:srgbClr val="A6A6A6">
                    <a:alpha val="53998"/>
                  </a:srgbClr>
                </a:solidFill>
                <a:prstDash val="solid"/>
                <a:round/>
                <a:headEnd type="none" w="sm" len="sm"/>
                <a:tailEnd type="none" w="sm" len="sm"/>
              </a:ln>
            </p:spPr>
            <p:txBody>
              <a:bodyPr/>
              <a:p>
                <a:endParaRPr lang="zh-CN" altLang="en-US"/>
              </a:p>
            </p:txBody>
          </p:sp>
          <p:sp>
            <p:nvSpPr>
              <p:cNvPr id="93227" name="任意多边形 45"/>
              <p:cNvSpPr/>
              <p:nvPr>
                <p:custDataLst>
                  <p:tags r:id="rId37"/>
                </p:custDataLst>
              </p:nvPr>
            </p:nvSpPr>
            <p:spPr>
              <a:xfrm>
                <a:off x="6522" y="3772"/>
                <a:ext cx="814" cy="3441"/>
              </a:xfrm>
              <a:custGeom>
                <a:avLst/>
                <a:gdLst/>
                <a:ahLst/>
                <a:cxnLst>
                  <a:cxn ang="0">
                    <a:pos x="36" y="0"/>
                  </a:cxn>
                  <a:cxn ang="0">
                    <a:pos x="0" y="1648"/>
                  </a:cxn>
                  <a:cxn ang="0">
                    <a:pos x="18" y="3441"/>
                  </a:cxn>
                  <a:cxn ang="0">
                    <a:pos x="809" y="1356"/>
                  </a:cxn>
                  <a:cxn ang="0">
                    <a:pos x="814" y="1322"/>
                  </a:cxn>
                </a:cxnLst>
                <a:pathLst>
                  <a:path w="360" h="1522">
                    <a:moveTo>
                      <a:pt x="16" y="0"/>
                    </a:moveTo>
                    <a:lnTo>
                      <a:pt x="0" y="729"/>
                    </a:lnTo>
                    <a:lnTo>
                      <a:pt x="8" y="1522"/>
                    </a:lnTo>
                    <a:lnTo>
                      <a:pt x="358" y="600"/>
                    </a:lnTo>
                    <a:lnTo>
                      <a:pt x="360" y="585"/>
                    </a:lnTo>
                  </a:path>
                </a:pathLst>
              </a:custGeom>
              <a:noFill/>
              <a:ln w="12700" cap="flat" cmpd="sng">
                <a:solidFill>
                  <a:srgbClr val="A6A6A6">
                    <a:alpha val="53998"/>
                  </a:srgbClr>
                </a:solidFill>
                <a:prstDash val="solid"/>
                <a:round/>
                <a:headEnd type="oval" w="sm" len="sm"/>
                <a:tailEnd type="none" w="sm" len="sm"/>
              </a:ln>
            </p:spPr>
            <p:txBody>
              <a:bodyPr/>
              <a:p>
                <a:endParaRPr lang="zh-CN" altLang="en-US"/>
              </a:p>
            </p:txBody>
          </p:sp>
          <p:sp>
            <p:nvSpPr>
              <p:cNvPr id="93228" name="直接连接符 46"/>
              <p:cNvSpPr/>
              <p:nvPr>
                <p:custDataLst>
                  <p:tags r:id="rId38"/>
                </p:custDataLst>
              </p:nvPr>
            </p:nvSpPr>
            <p:spPr>
              <a:xfrm flipV="1">
                <a:off x="5231" y="3772"/>
                <a:ext cx="1327" cy="425"/>
              </a:xfrm>
              <a:prstGeom prst="line">
                <a:avLst/>
              </a:prstGeom>
              <a:ln w="12700" cap="flat" cmpd="sng">
                <a:solidFill>
                  <a:srgbClr val="A6A6A6">
                    <a:alpha val="53998"/>
                  </a:srgbClr>
                </a:solidFill>
                <a:prstDash val="solid"/>
                <a:round/>
                <a:headEnd type="oval" w="sm" len="sm"/>
                <a:tailEnd type="oval" w="sm" len="sm"/>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93229" name="直接连接符 47"/>
              <p:cNvSpPr/>
              <p:nvPr>
                <p:custDataLst>
                  <p:tags r:id="rId39"/>
                </p:custDataLst>
              </p:nvPr>
            </p:nvSpPr>
            <p:spPr>
              <a:xfrm flipV="1">
                <a:off x="2884" y="4197"/>
                <a:ext cx="2347" cy="1354"/>
              </a:xfrm>
              <a:prstGeom prst="line">
                <a:avLst/>
              </a:prstGeom>
              <a:ln w="12700" cap="flat" cmpd="sng">
                <a:solidFill>
                  <a:srgbClr val="A6A6A6">
                    <a:alpha val="53998"/>
                  </a:srgbClr>
                </a:solidFill>
                <a:prstDash val="solid"/>
                <a:round/>
                <a:headEnd type="oval" w="sm" len="sm"/>
                <a:tailEnd type="oval" w="sm" len="sm"/>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93230" name="任意多边形 48"/>
              <p:cNvSpPr/>
              <p:nvPr>
                <p:custDataLst>
                  <p:tags r:id="rId40"/>
                </p:custDataLst>
              </p:nvPr>
            </p:nvSpPr>
            <p:spPr>
              <a:xfrm>
                <a:off x="1961" y="5551"/>
                <a:ext cx="1248" cy="1773"/>
              </a:xfrm>
              <a:custGeom>
                <a:avLst/>
                <a:gdLst/>
                <a:ahLst/>
                <a:cxnLst>
                  <a:cxn ang="0">
                    <a:pos x="1248" y="1773"/>
                  </a:cxn>
                  <a:cxn ang="0">
                    <a:pos x="0" y="931"/>
                  </a:cxn>
                  <a:cxn ang="0">
                    <a:pos x="922" y="0"/>
                  </a:cxn>
                </a:cxnLst>
                <a:pathLst>
                  <a:path w="552" h="784">
                    <a:moveTo>
                      <a:pt x="552" y="784"/>
                    </a:moveTo>
                    <a:lnTo>
                      <a:pt x="0" y="412"/>
                    </a:lnTo>
                    <a:lnTo>
                      <a:pt x="408" y="0"/>
                    </a:lnTo>
                  </a:path>
                </a:pathLst>
              </a:custGeom>
              <a:noFill/>
              <a:ln w="12700" cap="flat" cmpd="sng">
                <a:solidFill>
                  <a:srgbClr val="A6A6A6">
                    <a:alpha val="53998"/>
                  </a:srgbClr>
                </a:solidFill>
                <a:prstDash val="solid"/>
                <a:round/>
                <a:headEnd type="oval" w="sm" len="sm"/>
                <a:tailEnd type="oval" w="sm" len="sm"/>
              </a:ln>
            </p:spPr>
            <p:txBody>
              <a:bodyPr/>
              <a:p>
                <a:endParaRPr lang="zh-CN" altLang="en-US"/>
              </a:p>
            </p:txBody>
          </p:sp>
          <p:sp>
            <p:nvSpPr>
              <p:cNvPr id="93231" name="直接连接符 49"/>
              <p:cNvSpPr/>
              <p:nvPr>
                <p:custDataLst>
                  <p:tags r:id="rId41"/>
                </p:custDataLst>
              </p:nvPr>
            </p:nvSpPr>
            <p:spPr>
              <a:xfrm flipH="1">
                <a:off x="3209" y="6668"/>
                <a:ext cx="1275" cy="656"/>
              </a:xfrm>
              <a:prstGeom prst="line">
                <a:avLst/>
              </a:prstGeom>
              <a:ln w="12700" cap="flat" cmpd="sng">
                <a:solidFill>
                  <a:srgbClr val="A6A6A6">
                    <a:alpha val="53998"/>
                  </a:srgbClr>
                </a:solidFill>
                <a:prstDash val="solid"/>
                <a:round/>
                <a:headEnd type="oval" w="sm" len="sm"/>
                <a:tailEnd type="oval" w="sm" len="sm"/>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93232" name="任意多边形 50"/>
              <p:cNvSpPr/>
              <p:nvPr>
                <p:custDataLst>
                  <p:tags r:id="rId42"/>
                </p:custDataLst>
              </p:nvPr>
            </p:nvSpPr>
            <p:spPr>
              <a:xfrm>
                <a:off x="4485" y="5128"/>
                <a:ext cx="2847" cy="1540"/>
              </a:xfrm>
              <a:custGeom>
                <a:avLst/>
                <a:gdLst/>
                <a:ahLst/>
                <a:cxnLst>
                  <a:cxn ang="0">
                    <a:pos x="2847" y="0"/>
                  </a:cxn>
                  <a:cxn ang="0">
                    <a:pos x="2039" y="316"/>
                  </a:cxn>
                  <a:cxn ang="0">
                    <a:pos x="0" y="1540"/>
                  </a:cxn>
                </a:cxnLst>
                <a:pathLst>
                  <a:path w="1259" h="681">
                    <a:moveTo>
                      <a:pt x="1259" y="0"/>
                    </a:moveTo>
                    <a:lnTo>
                      <a:pt x="902" y="140"/>
                    </a:lnTo>
                    <a:lnTo>
                      <a:pt x="0" y="681"/>
                    </a:lnTo>
                  </a:path>
                </a:pathLst>
              </a:custGeom>
              <a:noFill/>
              <a:ln w="12700" cap="flat" cmpd="sng">
                <a:solidFill>
                  <a:srgbClr val="A6A6A6">
                    <a:alpha val="53998"/>
                  </a:srgbClr>
                </a:solidFill>
                <a:prstDash val="solid"/>
                <a:round/>
                <a:headEnd type="oval" w="sm" len="sm"/>
                <a:tailEnd type="oval" w="sm" len="sm"/>
              </a:ln>
            </p:spPr>
            <p:txBody>
              <a:bodyPr/>
              <a:p>
                <a:endParaRPr lang="zh-CN" altLang="en-US"/>
              </a:p>
            </p:txBody>
          </p:sp>
          <p:sp>
            <p:nvSpPr>
              <p:cNvPr id="93233" name="任意多边形 51"/>
              <p:cNvSpPr/>
              <p:nvPr>
                <p:custDataLst>
                  <p:tags r:id="rId43"/>
                </p:custDataLst>
              </p:nvPr>
            </p:nvSpPr>
            <p:spPr>
              <a:xfrm>
                <a:off x="3309" y="7918"/>
                <a:ext cx="2910" cy="262"/>
              </a:xfrm>
              <a:custGeom>
                <a:avLst/>
                <a:gdLst/>
                <a:ahLst/>
                <a:cxnLst>
                  <a:cxn ang="0">
                    <a:pos x="2910" y="0"/>
                  </a:cxn>
                  <a:cxn ang="0">
                    <a:pos x="1670" y="85"/>
                  </a:cxn>
                  <a:cxn ang="0">
                    <a:pos x="0" y="262"/>
                  </a:cxn>
                </a:cxnLst>
                <a:pathLst>
                  <a:path w="1287" h="116">
                    <a:moveTo>
                      <a:pt x="1287" y="0"/>
                    </a:moveTo>
                    <a:lnTo>
                      <a:pt x="739" y="38"/>
                    </a:lnTo>
                    <a:lnTo>
                      <a:pt x="0" y="116"/>
                    </a:lnTo>
                  </a:path>
                </a:pathLst>
              </a:custGeom>
              <a:noFill/>
              <a:ln w="12700" cap="flat" cmpd="sng">
                <a:solidFill>
                  <a:srgbClr val="A6A6A6">
                    <a:alpha val="53998"/>
                  </a:srgbClr>
                </a:solidFill>
                <a:prstDash val="solid"/>
                <a:round/>
                <a:headEnd type="oval" w="sm" len="sm"/>
                <a:tailEnd type="none" w="sm" len="sm"/>
              </a:ln>
            </p:spPr>
            <p:txBody>
              <a:bodyPr/>
              <a:p>
                <a:endParaRPr lang="zh-CN" altLang="en-US"/>
              </a:p>
            </p:txBody>
          </p:sp>
          <p:sp>
            <p:nvSpPr>
              <p:cNvPr id="93234" name="任意多边形 6"/>
              <p:cNvSpPr/>
              <p:nvPr>
                <p:custDataLst>
                  <p:tags r:id="rId44"/>
                </p:custDataLst>
              </p:nvPr>
            </p:nvSpPr>
            <p:spPr>
              <a:xfrm>
                <a:off x="3209" y="7213"/>
                <a:ext cx="3330" cy="791"/>
              </a:xfrm>
              <a:custGeom>
                <a:avLst/>
                <a:gdLst/>
                <a:ahLst/>
                <a:cxnLst>
                  <a:cxn ang="0">
                    <a:pos x="0" y="110"/>
                  </a:cxn>
                  <a:cxn ang="0">
                    <a:pos x="1770" y="791"/>
                  </a:cxn>
                  <a:cxn ang="0">
                    <a:pos x="3330" y="0"/>
                  </a:cxn>
                  <a:cxn ang="0">
                    <a:pos x="3047" y="684"/>
                  </a:cxn>
                </a:cxnLst>
                <a:pathLst>
                  <a:path w="1473" h="350">
                    <a:moveTo>
                      <a:pt x="0" y="49"/>
                    </a:moveTo>
                    <a:lnTo>
                      <a:pt x="783" y="350"/>
                    </a:lnTo>
                    <a:lnTo>
                      <a:pt x="1473" y="0"/>
                    </a:lnTo>
                    <a:lnTo>
                      <a:pt x="1348" y="303"/>
                    </a:lnTo>
                  </a:path>
                </a:pathLst>
              </a:custGeom>
              <a:noFill/>
              <a:ln w="12700" cap="flat" cmpd="sng">
                <a:solidFill>
                  <a:srgbClr val="A6A6A6">
                    <a:alpha val="53998"/>
                  </a:srgbClr>
                </a:solidFill>
                <a:prstDash val="solid"/>
                <a:round/>
                <a:headEnd type="none" w="sm" len="sm"/>
                <a:tailEnd type="none" w="sm" len="sm"/>
              </a:ln>
            </p:spPr>
            <p:txBody>
              <a:bodyPr/>
              <a:p>
                <a:endParaRPr lang="zh-CN" altLang="en-US"/>
              </a:p>
            </p:txBody>
          </p:sp>
          <p:sp>
            <p:nvSpPr>
              <p:cNvPr id="93235" name="直接连接符 53"/>
              <p:cNvSpPr/>
              <p:nvPr>
                <p:custDataLst>
                  <p:tags r:id="rId45"/>
                </p:custDataLst>
              </p:nvPr>
            </p:nvSpPr>
            <p:spPr>
              <a:xfrm>
                <a:off x="5231" y="4197"/>
                <a:ext cx="1293" cy="1248"/>
              </a:xfrm>
              <a:prstGeom prst="line">
                <a:avLst/>
              </a:prstGeom>
              <a:ln w="12700" cap="flat" cmpd="sng">
                <a:solidFill>
                  <a:srgbClr val="A6A6A6">
                    <a:alpha val="53998"/>
                  </a:srgbClr>
                </a:solidFill>
                <a:prstDash val="solid"/>
                <a:round/>
                <a:headEnd type="oval" w="sm" len="sm"/>
                <a:tailEnd type="oval" w="sm" len="sm"/>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93236" name="直接连接符 54"/>
              <p:cNvSpPr/>
              <p:nvPr>
                <p:custDataLst>
                  <p:tags r:id="rId46"/>
                </p:custDataLst>
              </p:nvPr>
            </p:nvSpPr>
            <p:spPr>
              <a:xfrm>
                <a:off x="3182" y="3684"/>
                <a:ext cx="2048" cy="513"/>
              </a:xfrm>
              <a:prstGeom prst="line">
                <a:avLst/>
              </a:prstGeom>
              <a:ln w="12700" cap="flat" cmpd="sng">
                <a:solidFill>
                  <a:srgbClr val="A6A6A6">
                    <a:alpha val="53998"/>
                  </a:srgbClr>
                </a:solidFill>
                <a:prstDash val="solid"/>
                <a:round/>
                <a:headEnd type="oval" w="sm" len="sm"/>
                <a:tailEnd type="oval" w="sm" len="sm"/>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19" name="椭圆 18"/>
              <p:cNvSpPr/>
              <p:nvPr>
                <p:custDataLst>
                  <p:tags r:id="rId47"/>
                </p:custDataLst>
              </p:nvPr>
            </p:nvSpPr>
            <p:spPr>
              <a:xfrm>
                <a:off x="2689" y="3344"/>
                <a:ext cx="4014" cy="4014"/>
              </a:xfrm>
              <a:prstGeom prst="ellipse">
                <a:avLst/>
              </a:prstGeom>
              <a:solidFill>
                <a:srgbClr val="1F74AD">
                  <a:alpha val="86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fontAlgn="base">
                  <a:lnSpc>
                    <a:spcPct val="130000"/>
                  </a:lnSpc>
                </a:pPr>
                <a:endParaRPr strike="noStrike" noProof="1">
                  <a:latin typeface="微软雅黑" panose="020B0503020204020204" charset="-122"/>
                  <a:ea typeface="微软雅黑" panose="020B0503020204020204" charset="-122"/>
                </a:endParaRPr>
              </a:p>
            </p:txBody>
          </p:sp>
          <p:sp>
            <p:nvSpPr>
              <p:cNvPr id="93238" name="任意多边形 16"/>
              <p:cNvSpPr/>
              <p:nvPr>
                <p:custDataLst>
                  <p:tags r:id="rId48"/>
                </p:custDataLst>
              </p:nvPr>
            </p:nvSpPr>
            <p:spPr>
              <a:xfrm>
                <a:off x="4635" y="1560"/>
                <a:ext cx="841" cy="655"/>
              </a:xfrm>
              <a:custGeom>
                <a:avLst/>
                <a:gdLst/>
                <a:ahLst/>
                <a:cxnLst>
                  <a:cxn ang="0">
                    <a:pos x="840" y="347"/>
                  </a:cxn>
                  <a:cxn ang="0">
                    <a:pos x="705" y="347"/>
                  </a:cxn>
                  <a:cxn ang="0">
                    <a:pos x="458" y="163"/>
                  </a:cxn>
                  <a:cxn ang="0">
                    <a:pos x="324" y="233"/>
                  </a:cxn>
                  <a:cxn ang="0">
                    <a:pos x="303" y="134"/>
                  </a:cxn>
                  <a:cxn ang="0">
                    <a:pos x="592" y="28"/>
                  </a:cxn>
                  <a:cxn ang="0">
                    <a:pos x="705" y="113"/>
                  </a:cxn>
                  <a:cxn ang="0">
                    <a:pos x="282" y="532"/>
                  </a:cxn>
                  <a:cxn ang="0">
                    <a:pos x="233" y="468"/>
                  </a:cxn>
                  <a:cxn ang="0">
                    <a:pos x="176" y="411"/>
                  </a:cxn>
                  <a:cxn ang="0">
                    <a:pos x="92" y="369"/>
                  </a:cxn>
                  <a:cxn ang="0">
                    <a:pos x="134" y="455"/>
                  </a:cxn>
                  <a:cxn ang="0">
                    <a:pos x="190" y="512"/>
                  </a:cxn>
                  <a:cxn ang="0">
                    <a:pos x="247" y="568"/>
                  </a:cxn>
                  <a:cxn ang="0">
                    <a:pos x="331" y="618"/>
                  </a:cxn>
                  <a:cxn ang="0">
                    <a:pos x="282" y="532"/>
                  </a:cxn>
                  <a:cxn ang="0">
                    <a:pos x="501" y="227"/>
                  </a:cxn>
                  <a:cxn ang="0">
                    <a:pos x="374" y="256"/>
                  </a:cxn>
                  <a:cxn ang="0">
                    <a:pos x="239" y="184"/>
                  </a:cxn>
                  <a:cxn ang="0">
                    <a:pos x="388" y="42"/>
                  </a:cxn>
                  <a:cxn ang="0">
                    <a:pos x="155" y="85"/>
                  </a:cxn>
                  <a:cxn ang="0">
                    <a:pos x="0" y="56"/>
                  </a:cxn>
                  <a:cxn ang="0">
                    <a:pos x="42" y="376"/>
                  </a:cxn>
                  <a:cxn ang="0">
                    <a:pos x="197" y="333"/>
                  </a:cxn>
                  <a:cxn ang="0">
                    <a:pos x="247" y="398"/>
                  </a:cxn>
                  <a:cxn ang="0">
                    <a:pos x="303" y="455"/>
                  </a:cxn>
                  <a:cxn ang="0">
                    <a:pos x="359" y="518"/>
                  </a:cxn>
                  <a:cxn ang="0">
                    <a:pos x="402" y="618"/>
                  </a:cxn>
                  <a:cxn ang="0">
                    <a:pos x="458" y="561"/>
                  </a:cxn>
                  <a:cxn ang="0">
                    <a:pos x="409" y="497"/>
                  </a:cxn>
                  <a:cxn ang="0">
                    <a:pos x="480" y="568"/>
                  </a:cxn>
                  <a:cxn ang="0">
                    <a:pos x="529" y="512"/>
                  </a:cxn>
                  <a:cxn ang="0">
                    <a:pos x="550" y="518"/>
                  </a:cxn>
                  <a:cxn ang="0">
                    <a:pos x="607" y="461"/>
                  </a:cxn>
                  <a:cxn ang="0">
                    <a:pos x="613" y="447"/>
                  </a:cxn>
                  <a:cxn ang="0">
                    <a:pos x="663" y="455"/>
                  </a:cxn>
                  <a:cxn ang="0">
                    <a:pos x="663" y="398"/>
                  </a:cxn>
                </a:cxnLst>
                <a:pathLst>
                  <a:path w="996" h="770">
                    <a:moveTo>
                      <a:pt x="995" y="100"/>
                    </a:moveTo>
                    <a:cubicBezTo>
                      <a:pt x="995" y="409"/>
                      <a:pt x="995" y="409"/>
                      <a:pt x="995" y="409"/>
                    </a:cubicBezTo>
                    <a:cubicBezTo>
                      <a:pt x="995" y="409"/>
                      <a:pt x="928" y="426"/>
                      <a:pt x="920" y="426"/>
                    </a:cubicBezTo>
                    <a:cubicBezTo>
                      <a:pt x="903" y="426"/>
                      <a:pt x="861" y="443"/>
                      <a:pt x="836" y="409"/>
                    </a:cubicBezTo>
                    <a:cubicBezTo>
                      <a:pt x="786" y="367"/>
                      <a:pt x="619" y="192"/>
                      <a:pt x="619" y="192"/>
                    </a:cubicBezTo>
                    <a:cubicBezTo>
                      <a:pt x="619" y="192"/>
                      <a:pt x="594" y="167"/>
                      <a:pt x="543" y="192"/>
                    </a:cubicBezTo>
                    <a:cubicBezTo>
                      <a:pt x="502" y="217"/>
                      <a:pt x="443" y="250"/>
                      <a:pt x="418" y="259"/>
                    </a:cubicBezTo>
                    <a:cubicBezTo>
                      <a:pt x="410" y="267"/>
                      <a:pt x="393" y="275"/>
                      <a:pt x="384" y="275"/>
                    </a:cubicBezTo>
                    <a:cubicBezTo>
                      <a:pt x="351" y="275"/>
                      <a:pt x="326" y="242"/>
                      <a:pt x="326" y="209"/>
                    </a:cubicBezTo>
                    <a:cubicBezTo>
                      <a:pt x="326" y="183"/>
                      <a:pt x="343" y="167"/>
                      <a:pt x="360" y="158"/>
                    </a:cubicBezTo>
                    <a:cubicBezTo>
                      <a:pt x="426" y="116"/>
                      <a:pt x="552" y="50"/>
                      <a:pt x="602" y="16"/>
                    </a:cubicBezTo>
                    <a:cubicBezTo>
                      <a:pt x="635" y="0"/>
                      <a:pt x="652" y="0"/>
                      <a:pt x="702" y="33"/>
                    </a:cubicBezTo>
                    <a:cubicBezTo>
                      <a:pt x="752" y="83"/>
                      <a:pt x="803" y="125"/>
                      <a:pt x="803" y="125"/>
                    </a:cubicBezTo>
                    <a:cubicBezTo>
                      <a:pt x="803" y="125"/>
                      <a:pt x="819" y="133"/>
                      <a:pt x="836" y="133"/>
                    </a:cubicBezTo>
                    <a:cubicBezTo>
                      <a:pt x="878" y="125"/>
                      <a:pt x="995" y="100"/>
                      <a:pt x="995" y="100"/>
                    </a:cubicBezTo>
                    <a:close/>
                    <a:moveTo>
                      <a:pt x="334" y="626"/>
                    </a:moveTo>
                    <a:cubicBezTo>
                      <a:pt x="343" y="610"/>
                      <a:pt x="343" y="585"/>
                      <a:pt x="326" y="568"/>
                    </a:cubicBezTo>
                    <a:cubicBezTo>
                      <a:pt x="309" y="551"/>
                      <a:pt x="293" y="551"/>
                      <a:pt x="276" y="551"/>
                    </a:cubicBezTo>
                    <a:cubicBezTo>
                      <a:pt x="276" y="535"/>
                      <a:pt x="276" y="510"/>
                      <a:pt x="259" y="501"/>
                    </a:cubicBezTo>
                    <a:cubicBezTo>
                      <a:pt x="251" y="484"/>
                      <a:pt x="226" y="476"/>
                      <a:pt x="209" y="484"/>
                    </a:cubicBezTo>
                    <a:cubicBezTo>
                      <a:pt x="217" y="468"/>
                      <a:pt x="209" y="443"/>
                      <a:pt x="201" y="426"/>
                    </a:cubicBezTo>
                    <a:cubicBezTo>
                      <a:pt x="176" y="401"/>
                      <a:pt x="134" y="409"/>
                      <a:pt x="109" y="434"/>
                    </a:cubicBezTo>
                    <a:cubicBezTo>
                      <a:pt x="92" y="451"/>
                      <a:pt x="75" y="501"/>
                      <a:pt x="92" y="526"/>
                    </a:cubicBezTo>
                    <a:cubicBezTo>
                      <a:pt x="117" y="551"/>
                      <a:pt x="142" y="535"/>
                      <a:pt x="159" y="535"/>
                    </a:cubicBezTo>
                    <a:cubicBezTo>
                      <a:pt x="159" y="551"/>
                      <a:pt x="142" y="568"/>
                      <a:pt x="159" y="593"/>
                    </a:cubicBezTo>
                    <a:cubicBezTo>
                      <a:pt x="176" y="618"/>
                      <a:pt x="209" y="602"/>
                      <a:pt x="226" y="602"/>
                    </a:cubicBezTo>
                    <a:cubicBezTo>
                      <a:pt x="217" y="618"/>
                      <a:pt x="201" y="643"/>
                      <a:pt x="226" y="668"/>
                    </a:cubicBezTo>
                    <a:cubicBezTo>
                      <a:pt x="242" y="685"/>
                      <a:pt x="276" y="677"/>
                      <a:pt x="293" y="668"/>
                    </a:cubicBezTo>
                    <a:cubicBezTo>
                      <a:pt x="284" y="693"/>
                      <a:pt x="268" y="710"/>
                      <a:pt x="293" y="744"/>
                    </a:cubicBezTo>
                    <a:cubicBezTo>
                      <a:pt x="318" y="769"/>
                      <a:pt x="368" y="752"/>
                      <a:pt x="393" y="727"/>
                    </a:cubicBezTo>
                    <a:cubicBezTo>
                      <a:pt x="418" y="702"/>
                      <a:pt x="418" y="668"/>
                      <a:pt x="393" y="643"/>
                    </a:cubicBezTo>
                    <a:cubicBezTo>
                      <a:pt x="376" y="626"/>
                      <a:pt x="360" y="626"/>
                      <a:pt x="334" y="626"/>
                    </a:cubicBezTo>
                    <a:close/>
                    <a:moveTo>
                      <a:pt x="786" y="468"/>
                    </a:moveTo>
                    <a:cubicBezTo>
                      <a:pt x="610" y="284"/>
                      <a:pt x="694" y="367"/>
                      <a:pt x="594" y="267"/>
                    </a:cubicBezTo>
                    <a:cubicBezTo>
                      <a:pt x="594" y="267"/>
                      <a:pt x="569" y="234"/>
                      <a:pt x="527" y="259"/>
                    </a:cubicBezTo>
                    <a:cubicBezTo>
                      <a:pt x="502" y="267"/>
                      <a:pt x="468" y="284"/>
                      <a:pt x="443" y="301"/>
                    </a:cubicBezTo>
                    <a:cubicBezTo>
                      <a:pt x="418" y="309"/>
                      <a:pt x="393" y="317"/>
                      <a:pt x="384" y="317"/>
                    </a:cubicBezTo>
                    <a:cubicBezTo>
                      <a:pt x="326" y="317"/>
                      <a:pt x="284" y="267"/>
                      <a:pt x="284" y="217"/>
                    </a:cubicBezTo>
                    <a:cubicBezTo>
                      <a:pt x="284" y="175"/>
                      <a:pt x="301" y="142"/>
                      <a:pt x="334" y="125"/>
                    </a:cubicBezTo>
                    <a:cubicBezTo>
                      <a:pt x="368" y="100"/>
                      <a:pt x="460" y="50"/>
                      <a:pt x="460" y="50"/>
                    </a:cubicBezTo>
                    <a:cubicBezTo>
                      <a:pt x="460" y="50"/>
                      <a:pt x="435" y="8"/>
                      <a:pt x="376" y="8"/>
                    </a:cubicBezTo>
                    <a:cubicBezTo>
                      <a:pt x="309" y="8"/>
                      <a:pt x="184" y="100"/>
                      <a:pt x="184" y="100"/>
                    </a:cubicBezTo>
                    <a:cubicBezTo>
                      <a:pt x="184" y="100"/>
                      <a:pt x="150" y="116"/>
                      <a:pt x="100" y="100"/>
                    </a:cubicBezTo>
                    <a:cubicBezTo>
                      <a:pt x="0" y="66"/>
                      <a:pt x="0" y="66"/>
                      <a:pt x="0" y="66"/>
                    </a:cubicBezTo>
                    <a:cubicBezTo>
                      <a:pt x="0" y="426"/>
                      <a:pt x="0" y="426"/>
                      <a:pt x="0" y="426"/>
                    </a:cubicBezTo>
                    <a:cubicBezTo>
                      <a:pt x="0" y="426"/>
                      <a:pt x="25" y="434"/>
                      <a:pt x="50" y="443"/>
                    </a:cubicBezTo>
                    <a:cubicBezTo>
                      <a:pt x="59" y="426"/>
                      <a:pt x="67" y="409"/>
                      <a:pt x="83" y="392"/>
                    </a:cubicBezTo>
                    <a:cubicBezTo>
                      <a:pt x="125" y="351"/>
                      <a:pt x="192" y="351"/>
                      <a:pt x="234" y="392"/>
                    </a:cubicBezTo>
                    <a:cubicBezTo>
                      <a:pt x="242" y="409"/>
                      <a:pt x="251" y="417"/>
                      <a:pt x="251" y="434"/>
                    </a:cubicBezTo>
                    <a:cubicBezTo>
                      <a:pt x="268" y="443"/>
                      <a:pt x="284" y="451"/>
                      <a:pt x="293" y="468"/>
                    </a:cubicBezTo>
                    <a:cubicBezTo>
                      <a:pt x="309" y="476"/>
                      <a:pt x="318" y="493"/>
                      <a:pt x="318" y="510"/>
                    </a:cubicBezTo>
                    <a:cubicBezTo>
                      <a:pt x="334" y="510"/>
                      <a:pt x="351" y="518"/>
                      <a:pt x="360" y="535"/>
                    </a:cubicBezTo>
                    <a:cubicBezTo>
                      <a:pt x="376" y="551"/>
                      <a:pt x="384" y="568"/>
                      <a:pt x="384" y="585"/>
                    </a:cubicBezTo>
                    <a:cubicBezTo>
                      <a:pt x="401" y="585"/>
                      <a:pt x="418" y="593"/>
                      <a:pt x="426" y="610"/>
                    </a:cubicBezTo>
                    <a:cubicBezTo>
                      <a:pt x="451" y="635"/>
                      <a:pt x="460" y="668"/>
                      <a:pt x="451" y="702"/>
                    </a:cubicBezTo>
                    <a:cubicBezTo>
                      <a:pt x="460" y="702"/>
                      <a:pt x="468" y="718"/>
                      <a:pt x="477" y="727"/>
                    </a:cubicBezTo>
                    <a:cubicBezTo>
                      <a:pt x="493" y="744"/>
                      <a:pt x="527" y="744"/>
                      <a:pt x="543" y="727"/>
                    </a:cubicBezTo>
                    <a:cubicBezTo>
                      <a:pt x="560" y="710"/>
                      <a:pt x="560" y="677"/>
                      <a:pt x="543" y="660"/>
                    </a:cubicBezTo>
                    <a:lnTo>
                      <a:pt x="535" y="660"/>
                    </a:lnTo>
                    <a:cubicBezTo>
                      <a:pt x="485" y="602"/>
                      <a:pt x="477" y="593"/>
                      <a:pt x="485" y="585"/>
                    </a:cubicBezTo>
                    <a:cubicBezTo>
                      <a:pt x="493" y="585"/>
                      <a:pt x="502" y="593"/>
                      <a:pt x="560" y="660"/>
                    </a:cubicBezTo>
                    <a:cubicBezTo>
                      <a:pt x="569" y="668"/>
                      <a:pt x="569" y="668"/>
                      <a:pt x="569" y="668"/>
                    </a:cubicBezTo>
                    <a:cubicBezTo>
                      <a:pt x="585" y="685"/>
                      <a:pt x="610" y="685"/>
                      <a:pt x="627" y="668"/>
                    </a:cubicBezTo>
                    <a:cubicBezTo>
                      <a:pt x="644" y="652"/>
                      <a:pt x="644" y="618"/>
                      <a:pt x="627" y="602"/>
                    </a:cubicBezTo>
                    <a:cubicBezTo>
                      <a:pt x="569" y="535"/>
                      <a:pt x="560" y="526"/>
                      <a:pt x="560" y="518"/>
                    </a:cubicBezTo>
                    <a:cubicBezTo>
                      <a:pt x="569" y="518"/>
                      <a:pt x="594" y="551"/>
                      <a:pt x="652" y="610"/>
                    </a:cubicBezTo>
                    <a:cubicBezTo>
                      <a:pt x="669" y="626"/>
                      <a:pt x="702" y="626"/>
                      <a:pt x="719" y="610"/>
                    </a:cubicBezTo>
                    <a:cubicBezTo>
                      <a:pt x="727" y="593"/>
                      <a:pt x="736" y="568"/>
                      <a:pt x="719" y="543"/>
                    </a:cubicBezTo>
                    <a:cubicBezTo>
                      <a:pt x="644" y="468"/>
                      <a:pt x="644" y="468"/>
                      <a:pt x="652" y="459"/>
                    </a:cubicBezTo>
                    <a:lnTo>
                      <a:pt x="727" y="526"/>
                    </a:lnTo>
                    <a:cubicBezTo>
                      <a:pt x="727" y="535"/>
                      <a:pt x="727" y="535"/>
                      <a:pt x="727" y="535"/>
                    </a:cubicBezTo>
                    <a:cubicBezTo>
                      <a:pt x="744" y="551"/>
                      <a:pt x="769" y="551"/>
                      <a:pt x="786" y="535"/>
                    </a:cubicBezTo>
                    <a:cubicBezTo>
                      <a:pt x="803" y="510"/>
                      <a:pt x="803" y="484"/>
                      <a:pt x="786" y="468"/>
                    </a:cubicBezTo>
                    <a:close/>
                    <a:moveTo>
                      <a:pt x="786" y="468"/>
                    </a:moveTo>
                    <a:lnTo>
                      <a:pt x="786" y="468"/>
                    </a:lnTo>
                    <a:close/>
                  </a:path>
                </a:pathLst>
              </a:custGeom>
              <a:solidFill>
                <a:srgbClr val="FFFFFF"/>
              </a:solidFill>
              <a:ln w="9525">
                <a:noFill/>
              </a:ln>
            </p:spPr>
            <p:txBody>
              <a:bodyPr/>
              <a:p>
                <a:endParaRPr lang="zh-CN" altLang="en-US"/>
              </a:p>
            </p:txBody>
          </p:sp>
          <p:sp>
            <p:nvSpPr>
              <p:cNvPr id="93239" name="椭圆 13"/>
              <p:cNvSpPr/>
              <p:nvPr>
                <p:custDataLst>
                  <p:tags r:id="rId49"/>
                </p:custDataLst>
              </p:nvPr>
            </p:nvSpPr>
            <p:spPr>
              <a:xfrm rot="-3400715">
                <a:off x="3912" y="8064"/>
                <a:ext cx="1488" cy="1540"/>
              </a:xfrm>
              <a:prstGeom prst="ellipse">
                <a:avLst/>
              </a:prstGeom>
              <a:solidFill>
                <a:srgbClr val="1AA3AA"/>
              </a:solidFill>
              <a:ln w="12700">
                <a:noFill/>
              </a:ln>
            </p:spPr>
            <p:txBody>
              <a:bodyPr anchor="ctr" anchorCtr="0"/>
              <a:p>
                <a:pPr algn="ctr">
                  <a:lnSpc>
                    <a:spcPct val="130000"/>
                  </a:lnSpc>
                </a:pPr>
                <a:endParaRPr lang="zh-CN" altLang="zh-CN">
                  <a:solidFill>
                    <a:srgbClr val="000000"/>
                  </a:solidFill>
                  <a:latin typeface="微软雅黑" panose="020B0503020204020204" charset="-122"/>
                  <a:ea typeface="微软雅黑" panose="020B0503020204020204" charset="-122"/>
                </a:endParaRPr>
              </a:p>
            </p:txBody>
          </p:sp>
          <p:sp>
            <p:nvSpPr>
              <p:cNvPr id="93240" name="任意多边形 14"/>
              <p:cNvSpPr/>
              <p:nvPr>
                <p:custDataLst>
                  <p:tags r:id="rId50"/>
                </p:custDataLst>
              </p:nvPr>
            </p:nvSpPr>
            <p:spPr>
              <a:xfrm>
                <a:off x="4278" y="8419"/>
                <a:ext cx="839" cy="776"/>
              </a:xfrm>
              <a:custGeom>
                <a:avLst/>
                <a:gdLst/>
                <a:ahLst/>
                <a:cxnLst>
                  <a:cxn ang="0">
                    <a:pos x="39" y="36"/>
                  </a:cxn>
                  <a:cxn ang="0">
                    <a:pos x="41" y="44"/>
                  </a:cxn>
                  <a:cxn ang="0">
                    <a:pos x="35" y="50"/>
                  </a:cxn>
                  <a:cxn ang="0">
                    <a:pos x="27" y="53"/>
                  </a:cxn>
                  <a:cxn ang="0">
                    <a:pos x="18" y="53"/>
                  </a:cxn>
                  <a:cxn ang="0">
                    <a:pos x="11" y="50"/>
                  </a:cxn>
                  <a:cxn ang="0">
                    <a:pos x="4" y="44"/>
                  </a:cxn>
                  <a:cxn ang="0">
                    <a:pos x="6" y="36"/>
                  </a:cxn>
                  <a:cxn ang="0">
                    <a:pos x="0" y="28"/>
                  </a:cxn>
                  <a:cxn ang="0">
                    <a:pos x="7" y="23"/>
                  </a:cxn>
                  <a:cxn ang="0">
                    <a:pos x="4" y="18"/>
                  </a:cxn>
                  <a:cxn ang="0">
                    <a:pos x="15" y="16"/>
                  </a:cxn>
                  <a:cxn ang="0">
                    <a:pos x="19" y="8"/>
                  </a:cxn>
                  <a:cxn ang="0">
                    <a:pos x="28" y="15"/>
                  </a:cxn>
                  <a:cxn ang="0">
                    <a:pos x="35" y="12"/>
                  </a:cxn>
                  <a:cxn ang="0">
                    <a:pos x="41" y="19"/>
                  </a:cxn>
                  <a:cxn ang="0">
                    <a:pos x="45" y="27"/>
                  </a:cxn>
                  <a:cxn ang="0">
                    <a:pos x="23" y="22"/>
                  </a:cxn>
                  <a:cxn ang="0">
                    <a:pos x="32" y="31"/>
                  </a:cxn>
                  <a:cxn ang="0">
                    <a:pos x="63" y="16"/>
                  </a:cxn>
                  <a:cxn ang="0">
                    <a:pos x="64" y="24"/>
                  </a:cxn>
                  <a:cxn ang="0">
                    <a:pos x="55" y="22"/>
                  </a:cxn>
                  <a:cxn ang="0">
                    <a:pos x="46" y="24"/>
                  </a:cxn>
                  <a:cxn ang="0">
                    <a:pos x="46" y="16"/>
                  </a:cxn>
                  <a:cxn ang="0">
                    <a:pos x="46" y="9"/>
                  </a:cxn>
                  <a:cxn ang="0">
                    <a:pos x="46" y="2"/>
                  </a:cxn>
                  <a:cxn ang="0">
                    <a:pos x="55" y="4"/>
                  </a:cxn>
                  <a:cxn ang="0">
                    <a:pos x="59" y="0"/>
                  </a:cxn>
                  <a:cxn ang="0">
                    <a:pos x="62" y="7"/>
                  </a:cxn>
                  <a:cxn ang="0">
                    <a:pos x="68" y="15"/>
                  </a:cxn>
                  <a:cxn ang="0">
                    <a:pos x="62" y="55"/>
                  </a:cxn>
                  <a:cxn ang="0">
                    <a:pos x="59" y="63"/>
                  </a:cxn>
                  <a:cxn ang="0">
                    <a:pos x="54" y="59"/>
                  </a:cxn>
                  <a:cxn ang="0">
                    <a:pos x="45" y="60"/>
                  </a:cxn>
                  <a:cxn ang="0">
                    <a:pos x="41" y="52"/>
                  </a:cxn>
                  <a:cxn ang="0">
                    <a:pos x="47" y="44"/>
                  </a:cxn>
                  <a:cxn ang="0">
                    <a:pos x="50" y="36"/>
                  </a:cxn>
                  <a:cxn ang="0">
                    <a:pos x="56" y="40"/>
                  </a:cxn>
                  <a:cxn ang="0">
                    <a:pos x="64" y="39"/>
                  </a:cxn>
                  <a:cxn ang="0">
                    <a:pos x="63" y="46"/>
                  </a:cxn>
                  <a:cxn ang="0">
                    <a:pos x="55" y="8"/>
                  </a:cxn>
                  <a:cxn ang="0">
                    <a:pos x="59" y="13"/>
                  </a:cxn>
                  <a:cxn ang="0">
                    <a:pos x="50" y="49"/>
                  </a:cxn>
                  <a:cxn ang="0">
                    <a:pos x="55" y="45"/>
                  </a:cxn>
                </a:cxnLst>
                <a:pathLst>
                  <a:path w="68" h="63">
                    <a:moveTo>
                      <a:pt x="45" y="35"/>
                    </a:moveTo>
                    <a:cubicBezTo>
                      <a:pt x="45" y="35"/>
                      <a:pt x="45" y="36"/>
                      <a:pt x="45" y="36"/>
                    </a:cubicBezTo>
                    <a:cubicBezTo>
                      <a:pt x="39" y="36"/>
                      <a:pt x="39" y="36"/>
                      <a:pt x="39" y="36"/>
                    </a:cubicBezTo>
                    <a:cubicBezTo>
                      <a:pt x="39" y="37"/>
                      <a:pt x="38" y="38"/>
                      <a:pt x="38" y="39"/>
                    </a:cubicBezTo>
                    <a:cubicBezTo>
                      <a:pt x="39" y="41"/>
                      <a:pt x="40" y="42"/>
                      <a:pt x="41" y="43"/>
                    </a:cubicBezTo>
                    <a:cubicBezTo>
                      <a:pt x="41" y="43"/>
                      <a:pt x="41" y="44"/>
                      <a:pt x="41" y="44"/>
                    </a:cubicBezTo>
                    <a:cubicBezTo>
                      <a:pt x="41" y="44"/>
                      <a:pt x="41" y="44"/>
                      <a:pt x="41" y="45"/>
                    </a:cubicBezTo>
                    <a:cubicBezTo>
                      <a:pt x="40" y="46"/>
                      <a:pt x="36" y="50"/>
                      <a:pt x="35" y="50"/>
                    </a:cubicBezTo>
                    <a:cubicBezTo>
                      <a:pt x="35" y="50"/>
                      <a:pt x="35" y="50"/>
                      <a:pt x="35" y="50"/>
                    </a:cubicBezTo>
                    <a:cubicBezTo>
                      <a:pt x="31" y="47"/>
                      <a:pt x="31" y="47"/>
                      <a:pt x="31" y="47"/>
                    </a:cubicBezTo>
                    <a:cubicBezTo>
                      <a:pt x="30" y="47"/>
                      <a:pt x="29" y="47"/>
                      <a:pt x="28" y="48"/>
                    </a:cubicBezTo>
                    <a:cubicBezTo>
                      <a:pt x="28" y="49"/>
                      <a:pt x="27" y="51"/>
                      <a:pt x="27" y="53"/>
                    </a:cubicBezTo>
                    <a:cubicBezTo>
                      <a:pt x="27" y="54"/>
                      <a:pt x="26" y="54"/>
                      <a:pt x="26" y="54"/>
                    </a:cubicBezTo>
                    <a:cubicBezTo>
                      <a:pt x="19" y="54"/>
                      <a:pt x="19" y="54"/>
                      <a:pt x="19" y="54"/>
                    </a:cubicBezTo>
                    <a:cubicBezTo>
                      <a:pt x="19" y="54"/>
                      <a:pt x="18" y="54"/>
                      <a:pt x="18" y="53"/>
                    </a:cubicBezTo>
                    <a:cubicBezTo>
                      <a:pt x="17" y="48"/>
                      <a:pt x="17" y="48"/>
                      <a:pt x="17" y="48"/>
                    </a:cubicBezTo>
                    <a:cubicBezTo>
                      <a:pt x="16" y="47"/>
                      <a:pt x="16" y="47"/>
                      <a:pt x="15" y="47"/>
                    </a:cubicBezTo>
                    <a:cubicBezTo>
                      <a:pt x="11" y="50"/>
                      <a:pt x="11" y="50"/>
                      <a:pt x="11" y="50"/>
                    </a:cubicBezTo>
                    <a:cubicBezTo>
                      <a:pt x="10" y="50"/>
                      <a:pt x="10" y="50"/>
                      <a:pt x="10" y="50"/>
                    </a:cubicBezTo>
                    <a:cubicBezTo>
                      <a:pt x="10" y="50"/>
                      <a:pt x="9" y="50"/>
                      <a:pt x="9" y="50"/>
                    </a:cubicBezTo>
                    <a:cubicBezTo>
                      <a:pt x="8" y="49"/>
                      <a:pt x="4" y="45"/>
                      <a:pt x="4" y="44"/>
                    </a:cubicBezTo>
                    <a:cubicBezTo>
                      <a:pt x="4" y="44"/>
                      <a:pt x="4" y="44"/>
                      <a:pt x="4" y="43"/>
                    </a:cubicBezTo>
                    <a:cubicBezTo>
                      <a:pt x="5" y="42"/>
                      <a:pt x="6" y="41"/>
                      <a:pt x="7" y="39"/>
                    </a:cubicBezTo>
                    <a:cubicBezTo>
                      <a:pt x="7" y="38"/>
                      <a:pt x="6" y="37"/>
                      <a:pt x="6" y="36"/>
                    </a:cubicBezTo>
                    <a:cubicBezTo>
                      <a:pt x="1" y="35"/>
                      <a:pt x="1" y="35"/>
                      <a:pt x="1" y="35"/>
                    </a:cubicBezTo>
                    <a:cubicBezTo>
                      <a:pt x="0" y="35"/>
                      <a:pt x="0" y="35"/>
                      <a:pt x="0" y="34"/>
                    </a:cubicBezTo>
                    <a:cubicBezTo>
                      <a:pt x="0" y="28"/>
                      <a:pt x="0" y="28"/>
                      <a:pt x="0" y="28"/>
                    </a:cubicBezTo>
                    <a:cubicBezTo>
                      <a:pt x="0" y="27"/>
                      <a:pt x="0" y="27"/>
                      <a:pt x="1" y="27"/>
                    </a:cubicBezTo>
                    <a:cubicBezTo>
                      <a:pt x="6" y="26"/>
                      <a:pt x="6" y="26"/>
                      <a:pt x="6" y="26"/>
                    </a:cubicBezTo>
                    <a:cubicBezTo>
                      <a:pt x="6" y="25"/>
                      <a:pt x="7" y="24"/>
                      <a:pt x="7" y="23"/>
                    </a:cubicBezTo>
                    <a:cubicBezTo>
                      <a:pt x="6" y="22"/>
                      <a:pt x="5" y="20"/>
                      <a:pt x="4" y="19"/>
                    </a:cubicBezTo>
                    <a:cubicBezTo>
                      <a:pt x="4" y="19"/>
                      <a:pt x="4" y="19"/>
                      <a:pt x="4" y="18"/>
                    </a:cubicBezTo>
                    <a:cubicBezTo>
                      <a:pt x="4" y="18"/>
                      <a:pt x="4" y="18"/>
                      <a:pt x="4" y="18"/>
                    </a:cubicBezTo>
                    <a:cubicBezTo>
                      <a:pt x="5" y="17"/>
                      <a:pt x="9" y="12"/>
                      <a:pt x="10" y="12"/>
                    </a:cubicBezTo>
                    <a:cubicBezTo>
                      <a:pt x="10" y="12"/>
                      <a:pt x="10" y="12"/>
                      <a:pt x="11" y="13"/>
                    </a:cubicBezTo>
                    <a:cubicBezTo>
                      <a:pt x="15" y="16"/>
                      <a:pt x="15" y="16"/>
                      <a:pt x="15" y="16"/>
                    </a:cubicBezTo>
                    <a:cubicBezTo>
                      <a:pt x="16" y="15"/>
                      <a:pt x="16" y="15"/>
                      <a:pt x="17" y="15"/>
                    </a:cubicBezTo>
                    <a:cubicBezTo>
                      <a:pt x="18" y="13"/>
                      <a:pt x="18" y="11"/>
                      <a:pt x="18" y="9"/>
                    </a:cubicBezTo>
                    <a:cubicBezTo>
                      <a:pt x="18" y="9"/>
                      <a:pt x="19" y="8"/>
                      <a:pt x="19" y="8"/>
                    </a:cubicBezTo>
                    <a:cubicBezTo>
                      <a:pt x="26" y="8"/>
                      <a:pt x="26" y="8"/>
                      <a:pt x="26" y="8"/>
                    </a:cubicBezTo>
                    <a:cubicBezTo>
                      <a:pt x="26" y="8"/>
                      <a:pt x="27" y="9"/>
                      <a:pt x="27" y="9"/>
                    </a:cubicBezTo>
                    <a:cubicBezTo>
                      <a:pt x="28" y="15"/>
                      <a:pt x="28" y="15"/>
                      <a:pt x="28" y="15"/>
                    </a:cubicBezTo>
                    <a:cubicBezTo>
                      <a:pt x="29" y="15"/>
                      <a:pt x="30" y="15"/>
                      <a:pt x="31" y="16"/>
                    </a:cubicBezTo>
                    <a:cubicBezTo>
                      <a:pt x="35" y="13"/>
                      <a:pt x="35" y="13"/>
                      <a:pt x="35" y="13"/>
                    </a:cubicBezTo>
                    <a:cubicBezTo>
                      <a:pt x="35" y="12"/>
                      <a:pt x="35" y="12"/>
                      <a:pt x="35" y="12"/>
                    </a:cubicBezTo>
                    <a:cubicBezTo>
                      <a:pt x="36" y="12"/>
                      <a:pt x="36" y="12"/>
                      <a:pt x="36" y="13"/>
                    </a:cubicBezTo>
                    <a:cubicBezTo>
                      <a:pt x="37" y="13"/>
                      <a:pt x="41" y="17"/>
                      <a:pt x="41" y="18"/>
                    </a:cubicBezTo>
                    <a:cubicBezTo>
                      <a:pt x="41" y="19"/>
                      <a:pt x="41" y="19"/>
                      <a:pt x="41" y="19"/>
                    </a:cubicBezTo>
                    <a:cubicBezTo>
                      <a:pt x="40" y="20"/>
                      <a:pt x="39" y="22"/>
                      <a:pt x="38" y="23"/>
                    </a:cubicBezTo>
                    <a:cubicBezTo>
                      <a:pt x="38" y="24"/>
                      <a:pt x="39" y="25"/>
                      <a:pt x="39" y="26"/>
                    </a:cubicBezTo>
                    <a:cubicBezTo>
                      <a:pt x="45" y="27"/>
                      <a:pt x="45" y="27"/>
                      <a:pt x="45" y="27"/>
                    </a:cubicBezTo>
                    <a:cubicBezTo>
                      <a:pt x="45" y="27"/>
                      <a:pt x="45" y="27"/>
                      <a:pt x="45" y="28"/>
                    </a:cubicBezTo>
                    <a:lnTo>
                      <a:pt x="45" y="35"/>
                    </a:lnTo>
                    <a:close/>
                    <a:moveTo>
                      <a:pt x="23" y="22"/>
                    </a:moveTo>
                    <a:cubicBezTo>
                      <a:pt x="18" y="22"/>
                      <a:pt x="13" y="26"/>
                      <a:pt x="13" y="31"/>
                    </a:cubicBezTo>
                    <a:cubicBezTo>
                      <a:pt x="13" y="36"/>
                      <a:pt x="18" y="40"/>
                      <a:pt x="23" y="40"/>
                    </a:cubicBezTo>
                    <a:cubicBezTo>
                      <a:pt x="28" y="40"/>
                      <a:pt x="32" y="36"/>
                      <a:pt x="32" y="31"/>
                    </a:cubicBezTo>
                    <a:cubicBezTo>
                      <a:pt x="32" y="26"/>
                      <a:pt x="28" y="22"/>
                      <a:pt x="23" y="22"/>
                    </a:cubicBezTo>
                    <a:close/>
                    <a:moveTo>
                      <a:pt x="68" y="15"/>
                    </a:moveTo>
                    <a:cubicBezTo>
                      <a:pt x="68" y="16"/>
                      <a:pt x="64" y="16"/>
                      <a:pt x="63" y="16"/>
                    </a:cubicBezTo>
                    <a:cubicBezTo>
                      <a:pt x="63" y="17"/>
                      <a:pt x="62" y="18"/>
                      <a:pt x="62" y="18"/>
                    </a:cubicBezTo>
                    <a:cubicBezTo>
                      <a:pt x="62" y="19"/>
                      <a:pt x="64" y="23"/>
                      <a:pt x="64" y="23"/>
                    </a:cubicBezTo>
                    <a:cubicBezTo>
                      <a:pt x="64" y="23"/>
                      <a:pt x="64" y="23"/>
                      <a:pt x="64" y="24"/>
                    </a:cubicBezTo>
                    <a:cubicBezTo>
                      <a:pt x="63" y="24"/>
                      <a:pt x="59" y="26"/>
                      <a:pt x="59" y="26"/>
                    </a:cubicBezTo>
                    <a:cubicBezTo>
                      <a:pt x="59" y="26"/>
                      <a:pt x="56" y="22"/>
                      <a:pt x="56" y="22"/>
                    </a:cubicBezTo>
                    <a:cubicBezTo>
                      <a:pt x="55" y="22"/>
                      <a:pt x="55" y="22"/>
                      <a:pt x="55" y="22"/>
                    </a:cubicBezTo>
                    <a:cubicBezTo>
                      <a:pt x="54" y="22"/>
                      <a:pt x="54" y="22"/>
                      <a:pt x="54" y="22"/>
                    </a:cubicBezTo>
                    <a:cubicBezTo>
                      <a:pt x="53" y="22"/>
                      <a:pt x="50" y="26"/>
                      <a:pt x="50" y="26"/>
                    </a:cubicBezTo>
                    <a:cubicBezTo>
                      <a:pt x="50" y="26"/>
                      <a:pt x="46" y="24"/>
                      <a:pt x="46" y="24"/>
                    </a:cubicBezTo>
                    <a:cubicBezTo>
                      <a:pt x="45" y="23"/>
                      <a:pt x="45" y="23"/>
                      <a:pt x="45" y="23"/>
                    </a:cubicBezTo>
                    <a:cubicBezTo>
                      <a:pt x="45" y="23"/>
                      <a:pt x="47" y="19"/>
                      <a:pt x="47" y="18"/>
                    </a:cubicBezTo>
                    <a:cubicBezTo>
                      <a:pt x="47" y="18"/>
                      <a:pt x="46" y="17"/>
                      <a:pt x="46" y="16"/>
                    </a:cubicBezTo>
                    <a:cubicBezTo>
                      <a:pt x="45" y="16"/>
                      <a:pt x="41" y="16"/>
                      <a:pt x="41" y="15"/>
                    </a:cubicBezTo>
                    <a:cubicBezTo>
                      <a:pt x="41" y="10"/>
                      <a:pt x="41" y="10"/>
                      <a:pt x="41" y="10"/>
                    </a:cubicBezTo>
                    <a:cubicBezTo>
                      <a:pt x="41" y="10"/>
                      <a:pt x="45" y="9"/>
                      <a:pt x="46" y="9"/>
                    </a:cubicBezTo>
                    <a:cubicBezTo>
                      <a:pt x="46" y="9"/>
                      <a:pt x="47" y="8"/>
                      <a:pt x="47" y="7"/>
                    </a:cubicBezTo>
                    <a:cubicBezTo>
                      <a:pt x="47" y="7"/>
                      <a:pt x="45" y="3"/>
                      <a:pt x="45" y="2"/>
                    </a:cubicBezTo>
                    <a:cubicBezTo>
                      <a:pt x="45" y="2"/>
                      <a:pt x="45" y="2"/>
                      <a:pt x="46" y="2"/>
                    </a:cubicBezTo>
                    <a:cubicBezTo>
                      <a:pt x="46" y="2"/>
                      <a:pt x="50" y="0"/>
                      <a:pt x="50" y="0"/>
                    </a:cubicBezTo>
                    <a:cubicBezTo>
                      <a:pt x="50" y="0"/>
                      <a:pt x="53" y="3"/>
                      <a:pt x="54" y="4"/>
                    </a:cubicBezTo>
                    <a:cubicBezTo>
                      <a:pt x="54" y="4"/>
                      <a:pt x="54" y="4"/>
                      <a:pt x="55" y="4"/>
                    </a:cubicBezTo>
                    <a:cubicBezTo>
                      <a:pt x="55" y="4"/>
                      <a:pt x="55" y="4"/>
                      <a:pt x="56" y="4"/>
                    </a:cubicBezTo>
                    <a:cubicBezTo>
                      <a:pt x="57" y="2"/>
                      <a:pt x="58" y="1"/>
                      <a:pt x="59" y="0"/>
                    </a:cubicBezTo>
                    <a:cubicBezTo>
                      <a:pt x="59" y="0"/>
                      <a:pt x="59" y="0"/>
                      <a:pt x="59" y="0"/>
                    </a:cubicBezTo>
                    <a:cubicBezTo>
                      <a:pt x="59" y="0"/>
                      <a:pt x="63" y="2"/>
                      <a:pt x="64" y="2"/>
                    </a:cubicBezTo>
                    <a:cubicBezTo>
                      <a:pt x="64" y="2"/>
                      <a:pt x="64" y="2"/>
                      <a:pt x="64" y="2"/>
                    </a:cubicBezTo>
                    <a:cubicBezTo>
                      <a:pt x="64" y="3"/>
                      <a:pt x="62" y="7"/>
                      <a:pt x="62" y="7"/>
                    </a:cubicBezTo>
                    <a:cubicBezTo>
                      <a:pt x="62" y="8"/>
                      <a:pt x="63" y="9"/>
                      <a:pt x="63" y="9"/>
                    </a:cubicBezTo>
                    <a:cubicBezTo>
                      <a:pt x="64" y="9"/>
                      <a:pt x="68" y="10"/>
                      <a:pt x="68" y="10"/>
                    </a:cubicBezTo>
                    <a:lnTo>
                      <a:pt x="68" y="15"/>
                    </a:lnTo>
                    <a:close/>
                    <a:moveTo>
                      <a:pt x="68" y="52"/>
                    </a:moveTo>
                    <a:cubicBezTo>
                      <a:pt x="68" y="52"/>
                      <a:pt x="64" y="53"/>
                      <a:pt x="63" y="53"/>
                    </a:cubicBezTo>
                    <a:cubicBezTo>
                      <a:pt x="63" y="54"/>
                      <a:pt x="62" y="54"/>
                      <a:pt x="62" y="55"/>
                    </a:cubicBezTo>
                    <a:cubicBezTo>
                      <a:pt x="62" y="56"/>
                      <a:pt x="64" y="59"/>
                      <a:pt x="64" y="60"/>
                    </a:cubicBezTo>
                    <a:cubicBezTo>
                      <a:pt x="64" y="60"/>
                      <a:pt x="64" y="60"/>
                      <a:pt x="64" y="60"/>
                    </a:cubicBezTo>
                    <a:cubicBezTo>
                      <a:pt x="63" y="60"/>
                      <a:pt x="59" y="63"/>
                      <a:pt x="59" y="63"/>
                    </a:cubicBezTo>
                    <a:cubicBezTo>
                      <a:pt x="59" y="63"/>
                      <a:pt x="56" y="59"/>
                      <a:pt x="56" y="59"/>
                    </a:cubicBezTo>
                    <a:cubicBezTo>
                      <a:pt x="55" y="59"/>
                      <a:pt x="55" y="59"/>
                      <a:pt x="55" y="59"/>
                    </a:cubicBezTo>
                    <a:cubicBezTo>
                      <a:pt x="54" y="59"/>
                      <a:pt x="54" y="59"/>
                      <a:pt x="54" y="59"/>
                    </a:cubicBezTo>
                    <a:cubicBezTo>
                      <a:pt x="53" y="59"/>
                      <a:pt x="50" y="63"/>
                      <a:pt x="50" y="63"/>
                    </a:cubicBezTo>
                    <a:cubicBezTo>
                      <a:pt x="50" y="63"/>
                      <a:pt x="46" y="60"/>
                      <a:pt x="46" y="60"/>
                    </a:cubicBezTo>
                    <a:cubicBezTo>
                      <a:pt x="45" y="60"/>
                      <a:pt x="45" y="60"/>
                      <a:pt x="45" y="60"/>
                    </a:cubicBezTo>
                    <a:cubicBezTo>
                      <a:pt x="45" y="59"/>
                      <a:pt x="47" y="56"/>
                      <a:pt x="47" y="55"/>
                    </a:cubicBezTo>
                    <a:cubicBezTo>
                      <a:pt x="47" y="54"/>
                      <a:pt x="46" y="54"/>
                      <a:pt x="46" y="53"/>
                    </a:cubicBezTo>
                    <a:cubicBezTo>
                      <a:pt x="45" y="53"/>
                      <a:pt x="41" y="52"/>
                      <a:pt x="41" y="52"/>
                    </a:cubicBezTo>
                    <a:cubicBezTo>
                      <a:pt x="41" y="47"/>
                      <a:pt x="41" y="47"/>
                      <a:pt x="41" y="47"/>
                    </a:cubicBezTo>
                    <a:cubicBezTo>
                      <a:pt x="41" y="46"/>
                      <a:pt x="45" y="46"/>
                      <a:pt x="46" y="46"/>
                    </a:cubicBezTo>
                    <a:cubicBezTo>
                      <a:pt x="46" y="45"/>
                      <a:pt x="47" y="45"/>
                      <a:pt x="47" y="44"/>
                    </a:cubicBezTo>
                    <a:cubicBezTo>
                      <a:pt x="47" y="43"/>
                      <a:pt x="45" y="40"/>
                      <a:pt x="45" y="39"/>
                    </a:cubicBezTo>
                    <a:cubicBezTo>
                      <a:pt x="45" y="39"/>
                      <a:pt x="45" y="39"/>
                      <a:pt x="46" y="39"/>
                    </a:cubicBezTo>
                    <a:cubicBezTo>
                      <a:pt x="46" y="39"/>
                      <a:pt x="50" y="36"/>
                      <a:pt x="50" y="36"/>
                    </a:cubicBezTo>
                    <a:cubicBezTo>
                      <a:pt x="50" y="36"/>
                      <a:pt x="53" y="40"/>
                      <a:pt x="54" y="40"/>
                    </a:cubicBezTo>
                    <a:cubicBezTo>
                      <a:pt x="54" y="40"/>
                      <a:pt x="54" y="40"/>
                      <a:pt x="55" y="40"/>
                    </a:cubicBezTo>
                    <a:cubicBezTo>
                      <a:pt x="55" y="40"/>
                      <a:pt x="55" y="40"/>
                      <a:pt x="56" y="40"/>
                    </a:cubicBezTo>
                    <a:cubicBezTo>
                      <a:pt x="57" y="39"/>
                      <a:pt x="58" y="38"/>
                      <a:pt x="59" y="36"/>
                    </a:cubicBezTo>
                    <a:cubicBezTo>
                      <a:pt x="59" y="36"/>
                      <a:pt x="59" y="36"/>
                      <a:pt x="59" y="36"/>
                    </a:cubicBezTo>
                    <a:cubicBezTo>
                      <a:pt x="59" y="36"/>
                      <a:pt x="63" y="39"/>
                      <a:pt x="64" y="39"/>
                    </a:cubicBezTo>
                    <a:cubicBezTo>
                      <a:pt x="64" y="39"/>
                      <a:pt x="64" y="39"/>
                      <a:pt x="64" y="39"/>
                    </a:cubicBezTo>
                    <a:cubicBezTo>
                      <a:pt x="64" y="40"/>
                      <a:pt x="62" y="43"/>
                      <a:pt x="62" y="44"/>
                    </a:cubicBezTo>
                    <a:cubicBezTo>
                      <a:pt x="62" y="45"/>
                      <a:pt x="63" y="45"/>
                      <a:pt x="63" y="46"/>
                    </a:cubicBezTo>
                    <a:cubicBezTo>
                      <a:pt x="64" y="46"/>
                      <a:pt x="68" y="46"/>
                      <a:pt x="68" y="47"/>
                    </a:cubicBezTo>
                    <a:lnTo>
                      <a:pt x="68" y="52"/>
                    </a:lnTo>
                    <a:close/>
                    <a:moveTo>
                      <a:pt x="55" y="8"/>
                    </a:moveTo>
                    <a:cubicBezTo>
                      <a:pt x="52" y="8"/>
                      <a:pt x="50" y="10"/>
                      <a:pt x="50" y="13"/>
                    </a:cubicBezTo>
                    <a:cubicBezTo>
                      <a:pt x="50" y="15"/>
                      <a:pt x="52" y="17"/>
                      <a:pt x="55" y="17"/>
                    </a:cubicBezTo>
                    <a:cubicBezTo>
                      <a:pt x="57" y="17"/>
                      <a:pt x="59" y="15"/>
                      <a:pt x="59" y="13"/>
                    </a:cubicBezTo>
                    <a:cubicBezTo>
                      <a:pt x="59" y="10"/>
                      <a:pt x="57" y="8"/>
                      <a:pt x="55" y="8"/>
                    </a:cubicBezTo>
                    <a:close/>
                    <a:moveTo>
                      <a:pt x="55" y="45"/>
                    </a:moveTo>
                    <a:cubicBezTo>
                      <a:pt x="52" y="45"/>
                      <a:pt x="50" y="47"/>
                      <a:pt x="50" y="49"/>
                    </a:cubicBezTo>
                    <a:cubicBezTo>
                      <a:pt x="50" y="52"/>
                      <a:pt x="52" y="54"/>
                      <a:pt x="55" y="54"/>
                    </a:cubicBezTo>
                    <a:cubicBezTo>
                      <a:pt x="57" y="54"/>
                      <a:pt x="59" y="52"/>
                      <a:pt x="59" y="49"/>
                    </a:cubicBezTo>
                    <a:cubicBezTo>
                      <a:pt x="59" y="47"/>
                      <a:pt x="57" y="45"/>
                      <a:pt x="55" y="45"/>
                    </a:cubicBezTo>
                    <a:close/>
                  </a:path>
                </a:pathLst>
              </a:custGeom>
              <a:solidFill>
                <a:srgbClr val="FFFFFF"/>
              </a:solidFill>
              <a:ln w="9525">
                <a:noFill/>
              </a:ln>
            </p:spPr>
            <p:txBody>
              <a:bodyPr/>
              <a:p>
                <a:endParaRPr lang="zh-CN" altLang="en-US"/>
              </a:p>
            </p:txBody>
          </p:sp>
          <p:sp>
            <p:nvSpPr>
              <p:cNvPr id="93241" name="椭圆 9"/>
              <p:cNvSpPr/>
              <p:nvPr>
                <p:custDataLst>
                  <p:tags r:id="rId51"/>
                </p:custDataLst>
              </p:nvPr>
            </p:nvSpPr>
            <p:spPr>
              <a:xfrm rot="-3400715">
                <a:off x="7315" y="4626"/>
                <a:ext cx="1488" cy="1540"/>
              </a:xfrm>
              <a:prstGeom prst="ellipse">
                <a:avLst/>
              </a:prstGeom>
              <a:solidFill>
                <a:srgbClr val="3498DB"/>
              </a:solidFill>
              <a:ln w="12700">
                <a:noFill/>
              </a:ln>
            </p:spPr>
            <p:txBody>
              <a:bodyPr anchor="ctr" anchorCtr="0"/>
              <a:p>
                <a:pPr algn="ctr">
                  <a:lnSpc>
                    <a:spcPct val="130000"/>
                  </a:lnSpc>
                </a:pPr>
                <a:endParaRPr lang="zh-CN" altLang="zh-CN">
                  <a:solidFill>
                    <a:srgbClr val="000000"/>
                  </a:solidFill>
                  <a:latin typeface="微软雅黑" panose="020B0503020204020204" charset="-122"/>
                  <a:ea typeface="微软雅黑" panose="020B0503020204020204" charset="-122"/>
                </a:endParaRPr>
              </a:p>
            </p:txBody>
          </p:sp>
          <p:sp>
            <p:nvSpPr>
              <p:cNvPr id="93242" name="任意多边形 10"/>
              <p:cNvSpPr/>
              <p:nvPr>
                <p:custDataLst>
                  <p:tags r:id="rId52"/>
                </p:custDataLst>
              </p:nvPr>
            </p:nvSpPr>
            <p:spPr>
              <a:xfrm>
                <a:off x="7706" y="4999"/>
                <a:ext cx="788" cy="739"/>
              </a:xfrm>
              <a:custGeom>
                <a:avLst/>
                <a:gdLst/>
                <a:ahLst/>
                <a:cxnLst>
                  <a:cxn ang="0">
                    <a:pos x="394" y="369"/>
                  </a:cxn>
                  <a:cxn ang="5400000">
                    <a:pos x="394" y="369"/>
                  </a:cxn>
                  <a:cxn ang="10800000">
                    <a:pos x="394" y="369"/>
                  </a:cxn>
                  <a:cxn ang="16200000">
                    <a:pos x="394" y="369"/>
                  </a:cxn>
                </a:cxnLst>
                <a:pathLst>
                  <a:path w="20993" h="21440">
                    <a:moveTo>
                      <a:pt x="20097" y="14373"/>
                    </a:moveTo>
                    <a:lnTo>
                      <a:pt x="15990" y="12571"/>
                    </a:lnTo>
                    <a:lnTo>
                      <a:pt x="16463" y="14008"/>
                    </a:lnTo>
                    <a:cubicBezTo>
                      <a:pt x="16439" y="15532"/>
                      <a:pt x="13726" y="16745"/>
                      <a:pt x="10496" y="16745"/>
                    </a:cubicBezTo>
                    <a:cubicBezTo>
                      <a:pt x="7268" y="16745"/>
                      <a:pt x="4553" y="15532"/>
                      <a:pt x="4529" y="14008"/>
                    </a:cubicBezTo>
                    <a:lnTo>
                      <a:pt x="5002" y="12571"/>
                    </a:lnTo>
                    <a:lnTo>
                      <a:pt x="895" y="14373"/>
                    </a:lnTo>
                    <a:cubicBezTo>
                      <a:pt x="-255" y="14878"/>
                      <a:pt x="-304" y="15814"/>
                      <a:pt x="789" y="16451"/>
                    </a:cubicBezTo>
                    <a:lnTo>
                      <a:pt x="8511" y="20962"/>
                    </a:lnTo>
                    <a:cubicBezTo>
                      <a:pt x="9602" y="21600"/>
                      <a:pt x="11390" y="21600"/>
                      <a:pt x="12481" y="20962"/>
                    </a:cubicBezTo>
                    <a:lnTo>
                      <a:pt x="20205" y="16451"/>
                    </a:lnTo>
                    <a:cubicBezTo>
                      <a:pt x="21296" y="15814"/>
                      <a:pt x="21247" y="14878"/>
                      <a:pt x="20097" y="14373"/>
                    </a:cubicBezTo>
                    <a:close/>
                    <a:moveTo>
                      <a:pt x="10496" y="5209"/>
                    </a:moveTo>
                    <a:cubicBezTo>
                      <a:pt x="11724" y="5209"/>
                      <a:pt x="12866" y="4796"/>
                      <a:pt x="13199" y="4152"/>
                    </a:cubicBezTo>
                    <a:cubicBezTo>
                      <a:pt x="12739" y="2744"/>
                      <a:pt x="12343" y="1535"/>
                      <a:pt x="12094" y="773"/>
                    </a:cubicBezTo>
                    <a:cubicBezTo>
                      <a:pt x="11927" y="264"/>
                      <a:pt x="11175" y="0"/>
                      <a:pt x="10496" y="0"/>
                    </a:cubicBezTo>
                    <a:cubicBezTo>
                      <a:pt x="9817" y="0"/>
                      <a:pt x="9065" y="264"/>
                      <a:pt x="8898" y="773"/>
                    </a:cubicBezTo>
                    <a:cubicBezTo>
                      <a:pt x="8649" y="1535"/>
                      <a:pt x="8253" y="2744"/>
                      <a:pt x="7792" y="4152"/>
                    </a:cubicBezTo>
                    <a:cubicBezTo>
                      <a:pt x="8126" y="4796"/>
                      <a:pt x="9268" y="5209"/>
                      <a:pt x="10496" y="5209"/>
                    </a:cubicBezTo>
                    <a:close/>
                    <a:moveTo>
                      <a:pt x="10496" y="13197"/>
                    </a:moveTo>
                    <a:cubicBezTo>
                      <a:pt x="13109" y="13197"/>
                      <a:pt x="15296" y="12229"/>
                      <a:pt x="15429" y="10966"/>
                    </a:cubicBezTo>
                    <a:cubicBezTo>
                      <a:pt x="15041" y="9779"/>
                      <a:pt x="14617" y="8484"/>
                      <a:pt x="14201" y="7211"/>
                    </a:cubicBezTo>
                    <a:cubicBezTo>
                      <a:pt x="13911" y="8118"/>
                      <a:pt x="12316" y="8759"/>
                      <a:pt x="10496" y="8759"/>
                    </a:cubicBezTo>
                    <a:cubicBezTo>
                      <a:pt x="8678" y="8759"/>
                      <a:pt x="7081" y="8118"/>
                      <a:pt x="6791" y="7211"/>
                    </a:cubicBezTo>
                    <a:cubicBezTo>
                      <a:pt x="6375" y="8484"/>
                      <a:pt x="5951" y="9779"/>
                      <a:pt x="5563" y="10966"/>
                    </a:cubicBezTo>
                    <a:cubicBezTo>
                      <a:pt x="5696" y="12229"/>
                      <a:pt x="7883" y="13197"/>
                      <a:pt x="10496" y="13197"/>
                    </a:cubicBezTo>
                    <a:close/>
                  </a:path>
                </a:pathLst>
              </a:custGeom>
              <a:solidFill>
                <a:srgbClr val="FFFFFF"/>
              </a:solidFill>
              <a:ln w="12700">
                <a:noFill/>
              </a:ln>
            </p:spPr>
            <p:txBody>
              <a:bodyPr/>
              <a:p>
                <a:endParaRPr lang="zh-CN" altLang="en-US"/>
              </a:p>
            </p:txBody>
          </p:sp>
        </p:grpSp>
      </p:grpSp>
      <p:sp>
        <p:nvSpPr>
          <p:cNvPr id="5" name="Title 6"/>
          <p:cNvSpPr txBox="1"/>
          <p:nvPr>
            <p:custDataLst>
              <p:tags r:id="rId53"/>
            </p:custDataLst>
          </p:nvPr>
        </p:nvSpPr>
        <p:spPr>
          <a:xfrm>
            <a:off x="4318267" y="554584"/>
            <a:ext cx="540194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二、医学社会组织管理的对象</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Title 6"/>
          <p:cNvSpPr txBox="1"/>
          <p:nvPr>
            <p:custDataLst>
              <p:tags r:id="rId54"/>
            </p:custDataLst>
          </p:nvPr>
        </p:nvSpPr>
        <p:spPr>
          <a:xfrm>
            <a:off x="5077092" y="1759814"/>
            <a:ext cx="2918460" cy="34925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1800" b="1" spc="388" dirty="0" smtClean="0">
                <a:ln w="3175">
                  <a:noFill/>
                  <a:prstDash val="dash"/>
                </a:ln>
                <a:solidFill>
                  <a:schemeClr val="tx1"/>
                </a:solidFill>
                <a:uFillTx/>
                <a:latin typeface="微软雅黑" panose="020B0503020204020204" charset="-122"/>
                <a:ea typeface="微软雅黑" panose="020B0503020204020204" charset="-122"/>
                <a:cs typeface="微软雅黑" panose="020B0503020204020204" charset="-122"/>
                <a:sym typeface="+mn-ea"/>
              </a:rPr>
              <a:t>（一）“五要素”观点</a:t>
            </a:r>
            <a:endParaRPr sz="1800" b="1" spc="388" dirty="0" smtClean="0">
              <a:ln w="3175">
                <a:noFill/>
                <a:prstDash val="dash"/>
              </a:ln>
              <a:solidFill>
                <a:schemeClr val="tx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55"/>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000" fill="hold">
                                          <p:stCondLst>
                                            <p:cond delay="0"/>
                                          </p:stCondLst>
                                        </p:cTn>
                                        <p:tgtEl>
                                          <p:spTgt spid="80"/>
                                        </p:tgtEl>
                                        <p:attrNameLst>
                                          <p:attrName>style.visibility</p:attrName>
                                        </p:attrNameLst>
                                      </p:cBhvr>
                                      <p:to>
                                        <p:strVal val="visible"/>
                                      </p:to>
                                    </p:set>
                                    <p:anim calcmode="lin" valueType="num">
                                      <p:cBhvr>
                                        <p:cTn id="7" dur="1000"/>
                                        <p:tgtEl>
                                          <p:spTgt spid="80"/>
                                        </p:tgtEl>
                                        <p:attrNameLst>
                                          <p:attrName>ppt_y</p:attrName>
                                        </p:attrNameLst>
                                      </p:cBhvr>
                                      <p:tavLst>
                                        <p:tav tm="0">
                                          <p:val>
                                            <p:strVal val="#ppt_y+#ppt_h*1.125000"/>
                                          </p:val>
                                        </p:tav>
                                        <p:tav tm="100000">
                                          <p:val>
                                            <p:strVal val="#ppt_y"/>
                                          </p:val>
                                        </p:tav>
                                      </p:tavLst>
                                    </p:anim>
                                    <p:animEffect transition="in" filter="wipe(up)">
                                      <p:cBhvr>
                                        <p:cTn id="8" dur="1000"/>
                                        <p:tgtEl>
                                          <p:spTgt spid="80"/>
                                        </p:tgtEl>
                                      </p:cBhvr>
                                    </p:animEffect>
                                  </p:childTnLst>
                                </p:cTn>
                              </p:par>
                            </p:childTnLst>
                          </p:cTn>
                        </p:par>
                        <p:par>
                          <p:cTn id="9" fill="hold">
                            <p:stCondLst>
                              <p:cond delay="1000"/>
                            </p:stCondLst>
                            <p:childTnLst>
                              <p:par>
                                <p:cTn id="10" presetID="12" presetClass="entr" presetSubtype="4" fill="hold" grpId="0" nodeType="afterEffect">
                                  <p:stCondLst>
                                    <p:cond delay="0"/>
                                  </p:stCondLst>
                                  <p:childTnLst>
                                    <p:set>
                                      <p:cBhvr>
                                        <p:cTn id="11" dur="1000" fill="hold">
                                          <p:stCondLst>
                                            <p:cond delay="0"/>
                                          </p:stCondLst>
                                        </p:cTn>
                                        <p:tgtEl>
                                          <p:spTgt spid="74"/>
                                        </p:tgtEl>
                                        <p:attrNameLst>
                                          <p:attrName>style.visibility</p:attrName>
                                        </p:attrNameLst>
                                      </p:cBhvr>
                                      <p:to>
                                        <p:strVal val="visible"/>
                                      </p:to>
                                    </p:set>
                                    <p:anim calcmode="lin" valueType="num">
                                      <p:cBhvr>
                                        <p:cTn id="12" dur="1000"/>
                                        <p:tgtEl>
                                          <p:spTgt spid="74"/>
                                        </p:tgtEl>
                                        <p:attrNameLst>
                                          <p:attrName>ppt_y</p:attrName>
                                        </p:attrNameLst>
                                      </p:cBhvr>
                                      <p:tavLst>
                                        <p:tav tm="0">
                                          <p:val>
                                            <p:strVal val="#ppt_y+#ppt_h*1.125000"/>
                                          </p:val>
                                        </p:tav>
                                        <p:tav tm="100000">
                                          <p:val>
                                            <p:strVal val="#ppt_y"/>
                                          </p:val>
                                        </p:tav>
                                      </p:tavLst>
                                    </p:anim>
                                    <p:animEffect transition="in" filter="wipe(up)">
                                      <p:cBhvr>
                                        <p:cTn id="13" dur="1000"/>
                                        <p:tgtEl>
                                          <p:spTgt spid="74"/>
                                        </p:tgtEl>
                                      </p:cBhvr>
                                    </p:animEffect>
                                  </p:childTnLst>
                                </p:cTn>
                              </p:par>
                            </p:childTnLst>
                          </p:cTn>
                        </p:par>
                        <p:par>
                          <p:cTn id="14" fill="hold">
                            <p:stCondLst>
                              <p:cond delay="2000"/>
                            </p:stCondLst>
                            <p:childTnLst>
                              <p:par>
                                <p:cTn id="15" presetID="12" presetClass="entr" presetSubtype="4" fill="hold" grpId="0" nodeType="afterEffect">
                                  <p:stCondLst>
                                    <p:cond delay="0"/>
                                  </p:stCondLst>
                                  <p:childTnLst>
                                    <p:set>
                                      <p:cBhvr>
                                        <p:cTn id="16" dur="1000" fill="hold">
                                          <p:stCondLst>
                                            <p:cond delay="0"/>
                                          </p:stCondLst>
                                        </p:cTn>
                                        <p:tgtEl>
                                          <p:spTgt spid="68"/>
                                        </p:tgtEl>
                                        <p:attrNameLst>
                                          <p:attrName>style.visibility</p:attrName>
                                        </p:attrNameLst>
                                      </p:cBhvr>
                                      <p:to>
                                        <p:strVal val="visible"/>
                                      </p:to>
                                    </p:set>
                                    <p:anim calcmode="lin" valueType="num">
                                      <p:cBhvr>
                                        <p:cTn id="17" dur="1000"/>
                                        <p:tgtEl>
                                          <p:spTgt spid="68"/>
                                        </p:tgtEl>
                                        <p:attrNameLst>
                                          <p:attrName>ppt_y</p:attrName>
                                        </p:attrNameLst>
                                      </p:cBhvr>
                                      <p:tavLst>
                                        <p:tav tm="0">
                                          <p:val>
                                            <p:strVal val="#ppt_y+#ppt_h*1.125000"/>
                                          </p:val>
                                        </p:tav>
                                        <p:tav tm="100000">
                                          <p:val>
                                            <p:strVal val="#ppt_y"/>
                                          </p:val>
                                        </p:tav>
                                      </p:tavLst>
                                    </p:anim>
                                    <p:animEffect transition="in" filter="wipe(up)">
                                      <p:cBhvr>
                                        <p:cTn id="18" dur="1000"/>
                                        <p:tgtEl>
                                          <p:spTgt spid="68"/>
                                        </p:tgtEl>
                                      </p:cBhvr>
                                    </p:animEffect>
                                  </p:childTnLst>
                                </p:cTn>
                              </p:par>
                            </p:childTnLst>
                          </p:cTn>
                        </p:par>
                        <p:par>
                          <p:cTn id="19" fill="hold">
                            <p:stCondLst>
                              <p:cond delay="3000"/>
                            </p:stCondLst>
                            <p:childTnLst>
                              <p:par>
                                <p:cTn id="20" presetID="12" presetClass="entr" presetSubtype="4" fill="hold" grpId="0" nodeType="afterEffect">
                                  <p:stCondLst>
                                    <p:cond delay="0"/>
                                  </p:stCondLst>
                                  <p:childTnLst>
                                    <p:set>
                                      <p:cBhvr>
                                        <p:cTn id="21" dur="1000" fill="hold">
                                          <p:stCondLst>
                                            <p:cond delay="0"/>
                                          </p:stCondLst>
                                        </p:cTn>
                                        <p:tgtEl>
                                          <p:spTgt spid="14"/>
                                        </p:tgtEl>
                                        <p:attrNameLst>
                                          <p:attrName>style.visibility</p:attrName>
                                        </p:attrNameLst>
                                      </p:cBhvr>
                                      <p:to>
                                        <p:strVal val="visible"/>
                                      </p:to>
                                    </p:set>
                                    <p:anim calcmode="lin" valueType="num">
                                      <p:cBhvr>
                                        <p:cTn id="22" dur="1000"/>
                                        <p:tgtEl>
                                          <p:spTgt spid="14"/>
                                        </p:tgtEl>
                                        <p:attrNameLst>
                                          <p:attrName>ppt_y</p:attrName>
                                        </p:attrNameLst>
                                      </p:cBhvr>
                                      <p:tavLst>
                                        <p:tav tm="0">
                                          <p:val>
                                            <p:strVal val="#ppt_y+#ppt_h*1.125000"/>
                                          </p:val>
                                        </p:tav>
                                        <p:tav tm="100000">
                                          <p:val>
                                            <p:strVal val="#ppt_y"/>
                                          </p:val>
                                        </p:tav>
                                      </p:tavLst>
                                    </p:anim>
                                    <p:animEffect transition="in" filter="wipe(up)">
                                      <p:cBhvr>
                                        <p:cTn id="23" dur="1000"/>
                                        <p:tgtEl>
                                          <p:spTgt spid="14"/>
                                        </p:tgtEl>
                                      </p:cBhvr>
                                    </p:animEffect>
                                  </p:childTnLst>
                                </p:cTn>
                              </p:par>
                            </p:childTnLst>
                          </p:cTn>
                        </p:par>
                        <p:par>
                          <p:cTn id="24" fill="hold">
                            <p:stCondLst>
                              <p:cond delay="4000"/>
                            </p:stCondLst>
                            <p:childTnLst>
                              <p:par>
                                <p:cTn id="25" presetID="12" presetClass="entr" presetSubtype="4" fill="hold" grpId="0" nodeType="afterEffect">
                                  <p:stCondLst>
                                    <p:cond delay="0"/>
                                  </p:stCondLst>
                                  <p:childTnLst>
                                    <p:set>
                                      <p:cBhvr>
                                        <p:cTn id="26" dur="1000" fill="hold">
                                          <p:stCondLst>
                                            <p:cond delay="0"/>
                                          </p:stCondLst>
                                        </p:cTn>
                                        <p:tgtEl>
                                          <p:spTgt spid="18"/>
                                        </p:tgtEl>
                                        <p:attrNameLst>
                                          <p:attrName>style.visibility</p:attrName>
                                        </p:attrNameLst>
                                      </p:cBhvr>
                                      <p:to>
                                        <p:strVal val="visible"/>
                                      </p:to>
                                    </p:set>
                                    <p:anim calcmode="lin" valueType="num">
                                      <p:cBhvr>
                                        <p:cTn id="27" dur="1000"/>
                                        <p:tgtEl>
                                          <p:spTgt spid="18"/>
                                        </p:tgtEl>
                                        <p:attrNameLst>
                                          <p:attrName>ppt_y</p:attrName>
                                        </p:attrNameLst>
                                      </p:cBhvr>
                                      <p:tavLst>
                                        <p:tav tm="0">
                                          <p:val>
                                            <p:strVal val="#ppt_y+#ppt_h*1.125000"/>
                                          </p:val>
                                        </p:tav>
                                        <p:tav tm="100000">
                                          <p:val>
                                            <p:strVal val="#ppt_y"/>
                                          </p:val>
                                        </p:tav>
                                      </p:tavLst>
                                    </p:anim>
                                    <p:animEffect transition="in" filter="wipe(up)">
                                      <p:cBhvr>
                                        <p:cTn id="28"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P spid="74" grpId="0"/>
      <p:bldP spid="68" grpId="0"/>
      <p:bldP spid="14" grpId="0"/>
      <p:bldP spid="1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 name="Rounded Rectangle 4"/>
          <p:cNvSpPr/>
          <p:nvPr>
            <p:custDataLst>
              <p:tags r:id="rId1"/>
            </p:custDataLst>
          </p:nvPr>
        </p:nvSpPr>
        <p:spPr>
          <a:xfrm>
            <a:off x="3407410" y="2278380"/>
            <a:ext cx="2449830" cy="3494405"/>
          </a:xfrm>
          <a:prstGeom prst="roundRect">
            <a:avLst/>
          </a:prstGeom>
          <a:solidFill>
            <a:srgbClr val="F0F0F0">
              <a:alpha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128" name="Round Same Side Corner Rectangle 5"/>
          <p:cNvSpPr/>
          <p:nvPr>
            <p:custDataLst>
              <p:tags r:id="rId2"/>
            </p:custDataLst>
          </p:nvPr>
        </p:nvSpPr>
        <p:spPr>
          <a:xfrm rot="10800000">
            <a:off x="3556635" y="2286635"/>
            <a:ext cx="2212975" cy="554990"/>
          </a:xfrm>
          <a:prstGeom prst="round2SameRect">
            <a:avLst>
              <a:gd name="adj1" fmla="val 50000"/>
              <a:gd name="adj2" fmla="val 0"/>
            </a:avLst>
          </a:prstGeom>
          <a:solidFill>
            <a:srgbClr val="A0BB0C"/>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ysClr val="window" lastClr="FFFFFF"/>
              </a:solidFill>
              <a:effectLst/>
              <a:uLnTx/>
              <a:uFillTx/>
              <a:latin typeface="微软雅黑" panose="020B0503020204020204" charset="-122"/>
              <a:ea typeface="微软雅黑" panose="020B0503020204020204" charset="-122"/>
            </a:endParaRPr>
          </a:p>
        </p:txBody>
      </p:sp>
      <p:sp>
        <p:nvSpPr>
          <p:cNvPr id="129" name="Rounded Rectangle 7"/>
          <p:cNvSpPr/>
          <p:nvPr>
            <p:custDataLst>
              <p:tags r:id="rId3"/>
            </p:custDataLst>
          </p:nvPr>
        </p:nvSpPr>
        <p:spPr>
          <a:xfrm>
            <a:off x="4012248" y="5512753"/>
            <a:ext cx="1435100" cy="76200"/>
          </a:xfrm>
          <a:prstGeom prst="roundRect">
            <a:avLst>
              <a:gd name="adj" fmla="val 50000"/>
            </a:avLst>
          </a:prstGeom>
          <a:solidFill>
            <a:srgbClr val="A0BB0C"/>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18" name="Rounded Rectangle 4"/>
          <p:cNvSpPr/>
          <p:nvPr>
            <p:custDataLst>
              <p:tags r:id="rId4"/>
            </p:custDataLst>
          </p:nvPr>
        </p:nvSpPr>
        <p:spPr>
          <a:xfrm>
            <a:off x="6226810" y="2278380"/>
            <a:ext cx="2451100" cy="3494405"/>
          </a:xfrm>
          <a:prstGeom prst="roundRect">
            <a:avLst/>
          </a:prstGeom>
          <a:solidFill>
            <a:srgbClr val="F0F0F0">
              <a:alpha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132" name="Rounded Rectangle 7"/>
          <p:cNvSpPr/>
          <p:nvPr>
            <p:custDataLst>
              <p:tags r:id="rId5"/>
            </p:custDataLst>
          </p:nvPr>
        </p:nvSpPr>
        <p:spPr>
          <a:xfrm>
            <a:off x="6761798" y="5512753"/>
            <a:ext cx="1435100" cy="76200"/>
          </a:xfrm>
          <a:prstGeom prst="roundRect">
            <a:avLst>
              <a:gd name="adj" fmla="val 50000"/>
            </a:avLst>
          </a:prstGeom>
          <a:solidFill>
            <a:srgbClr val="44750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19" name="Rounded Rectangle 4"/>
          <p:cNvSpPr/>
          <p:nvPr>
            <p:custDataLst>
              <p:tags r:id="rId6"/>
            </p:custDataLst>
          </p:nvPr>
        </p:nvSpPr>
        <p:spPr>
          <a:xfrm>
            <a:off x="453390" y="2278380"/>
            <a:ext cx="2451100" cy="3489960"/>
          </a:xfrm>
          <a:prstGeom prst="roundRect">
            <a:avLst>
              <a:gd name="adj" fmla="val 18832"/>
            </a:avLst>
          </a:prstGeom>
          <a:solidFill>
            <a:srgbClr val="F0F0F0">
              <a:alpha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137" name="Round Same Side Corner Rectangle 5"/>
          <p:cNvSpPr/>
          <p:nvPr>
            <p:custDataLst>
              <p:tags r:id="rId7"/>
            </p:custDataLst>
          </p:nvPr>
        </p:nvSpPr>
        <p:spPr>
          <a:xfrm rot="10800000">
            <a:off x="597535" y="2295525"/>
            <a:ext cx="2183130" cy="545465"/>
          </a:xfrm>
          <a:prstGeom prst="round2SameRect">
            <a:avLst>
              <a:gd name="adj1" fmla="val 50000"/>
              <a:gd name="adj2" fmla="val 0"/>
            </a:avLst>
          </a:prstGeom>
          <a:solidFill>
            <a:srgbClr val="DECC0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ysClr val="window" lastClr="FFFFFF"/>
              </a:solidFill>
              <a:effectLst/>
              <a:uLnTx/>
              <a:uFillTx/>
              <a:latin typeface="微软雅黑" panose="020B0503020204020204" charset="-122"/>
              <a:ea typeface="微软雅黑" panose="020B0503020204020204" charset="-122"/>
            </a:endParaRPr>
          </a:p>
        </p:txBody>
      </p:sp>
      <p:sp>
        <p:nvSpPr>
          <p:cNvPr id="143" name="Rounded Rectangle 7"/>
          <p:cNvSpPr/>
          <p:nvPr>
            <p:custDataLst>
              <p:tags r:id="rId8"/>
            </p:custDataLst>
          </p:nvPr>
        </p:nvSpPr>
        <p:spPr>
          <a:xfrm>
            <a:off x="1076960" y="5512753"/>
            <a:ext cx="1435100" cy="76200"/>
          </a:xfrm>
          <a:prstGeom prst="roundRect">
            <a:avLst>
              <a:gd name="adj" fmla="val 50000"/>
            </a:avLst>
          </a:prstGeom>
          <a:solidFill>
            <a:srgbClr val="DECC0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144" name="文本框 143"/>
          <p:cNvSpPr txBox="1"/>
          <p:nvPr>
            <p:custDataLst>
              <p:tags r:id="rId9"/>
            </p:custDataLst>
          </p:nvPr>
        </p:nvSpPr>
        <p:spPr>
          <a:xfrm>
            <a:off x="3578225" y="3023235"/>
            <a:ext cx="2097405" cy="1454150"/>
          </a:xfrm>
          <a:prstGeom prst="rect">
            <a:avLst/>
          </a:prstGeom>
          <a:noFill/>
        </p:spPr>
        <p:txBody>
          <a:bodyPr wrap="square" rtlCol="0"/>
          <a:p>
            <a:pPr marR="0" algn="just" defTabSz="914400">
              <a:lnSpc>
                <a:spcPct val="110000"/>
              </a:lnSpc>
              <a:buClrTx/>
              <a:buSzTx/>
              <a:buFontTx/>
              <a:defRPr/>
            </a:pPr>
            <a:r>
              <a:rPr kumimoji="0" lang="zh-CN" altLang="en-US" sz="1600" spc="100" noProof="0">
                <a:solidFill>
                  <a:schemeClr val="tx1">
                    <a:lumMod val="75000"/>
                    <a:lumOff val="25000"/>
                  </a:schemeClr>
                </a:solidFill>
                <a:latin typeface="微软雅黑" panose="020B0503020204020204" charset="-122"/>
                <a:ea typeface="微软雅黑" panose="020B0503020204020204" charset="-122"/>
                <a:cs typeface="+mn-cs"/>
                <a:sym typeface="Calibri" panose="020F0502020204030204" pitchFamily="34" charset="0"/>
              </a:rPr>
              <a:t>（2）管理工作的对象是整体与部分的辩证统一，是不可分割与可以分割的辩证统一。</a:t>
            </a:r>
            <a:endParaRPr kumimoji="0" lang="zh-CN" altLang="en-US" sz="1600" spc="100" noProof="0">
              <a:solidFill>
                <a:schemeClr val="tx1">
                  <a:lumMod val="75000"/>
                  <a:lumOff val="25000"/>
                </a:schemeClr>
              </a:solidFill>
              <a:latin typeface="微软雅黑" panose="020B0503020204020204" charset="-122"/>
              <a:ea typeface="微软雅黑" panose="020B0503020204020204" charset="-122"/>
              <a:cs typeface="+mn-cs"/>
              <a:sym typeface="Calibri" panose="020F0502020204030204" pitchFamily="34" charset="0"/>
            </a:endParaRPr>
          </a:p>
        </p:txBody>
      </p:sp>
      <p:sp>
        <p:nvSpPr>
          <p:cNvPr id="145" name="文本框 144"/>
          <p:cNvSpPr txBox="1"/>
          <p:nvPr>
            <p:custDataLst>
              <p:tags r:id="rId10"/>
            </p:custDataLst>
          </p:nvPr>
        </p:nvSpPr>
        <p:spPr>
          <a:xfrm>
            <a:off x="6417310" y="3023235"/>
            <a:ext cx="2184400" cy="2145030"/>
          </a:xfrm>
          <a:prstGeom prst="rect">
            <a:avLst/>
          </a:prstGeom>
          <a:noFill/>
        </p:spPr>
        <p:txBody>
          <a:bodyPr wrap="square" rtlCol="0"/>
          <a:p>
            <a:pPr marR="0" algn="just" defTabSz="914400">
              <a:lnSpc>
                <a:spcPct val="120000"/>
              </a:lnSpc>
              <a:buClrTx/>
              <a:buSzTx/>
              <a:buFontTx/>
              <a:defRPr/>
            </a:pPr>
            <a:r>
              <a:rPr kumimoji="0" lang="zh-CN" altLang="en-US" sz="1600" kern="1200" cap="none" spc="150" normalizeH="0" noProof="0">
                <a:solidFill>
                  <a:schemeClr val="tx1">
                    <a:lumMod val="75000"/>
                    <a:lumOff val="25000"/>
                  </a:schemeClr>
                </a:solidFill>
                <a:latin typeface="微软雅黑" panose="020B0503020204020204" charset="-122"/>
                <a:ea typeface="微软雅黑" panose="020B0503020204020204" charset="-122"/>
                <a:cs typeface="+mn-cs"/>
                <a:sym typeface="Calibri" panose="020F0502020204030204" pitchFamily="34" charset="0"/>
              </a:rPr>
              <a:t>（3）管理工作的对象不只是看得见的有形的整体和部分，还有看不见的无形的各种“关系”。</a:t>
            </a:r>
            <a:endParaRPr kumimoji="0" lang="zh-CN" altLang="en-US" sz="1600" kern="1200" cap="none" spc="150" normalizeH="0" noProof="0">
              <a:solidFill>
                <a:schemeClr val="tx1">
                  <a:lumMod val="75000"/>
                  <a:lumOff val="25000"/>
                </a:schemeClr>
              </a:solidFill>
              <a:latin typeface="微软雅黑" panose="020B0503020204020204" charset="-122"/>
              <a:ea typeface="微软雅黑" panose="020B0503020204020204" charset="-122"/>
              <a:cs typeface="+mn-cs"/>
              <a:sym typeface="Calibri" panose="020F0502020204030204" pitchFamily="34" charset="0"/>
            </a:endParaRPr>
          </a:p>
        </p:txBody>
      </p:sp>
      <p:sp>
        <p:nvSpPr>
          <p:cNvPr id="131" name="Round Same Side Corner Rectangle 5"/>
          <p:cNvSpPr/>
          <p:nvPr>
            <p:custDataLst>
              <p:tags r:id="rId11"/>
            </p:custDataLst>
          </p:nvPr>
        </p:nvSpPr>
        <p:spPr>
          <a:xfrm rot="10800000">
            <a:off x="6350880" y="2295525"/>
            <a:ext cx="2214000" cy="546100"/>
          </a:xfrm>
          <a:prstGeom prst="round2SameRect">
            <a:avLst>
              <a:gd name="adj1" fmla="val 50000"/>
              <a:gd name="adj2" fmla="val 0"/>
            </a:avLst>
          </a:prstGeom>
          <a:solidFill>
            <a:srgbClr val="44750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ysClr val="window" lastClr="FFFFFF"/>
              </a:solidFill>
              <a:effectLst/>
              <a:uLnTx/>
              <a:uFillTx/>
              <a:latin typeface="微软雅黑" panose="020B0503020204020204" charset="-122"/>
              <a:ea typeface="微软雅黑" panose="020B0503020204020204" charset="-122"/>
            </a:endParaRPr>
          </a:p>
        </p:txBody>
      </p:sp>
      <p:sp>
        <p:nvSpPr>
          <p:cNvPr id="100368" name="文本框 139"/>
          <p:cNvSpPr txBox="1"/>
          <p:nvPr>
            <p:custDataLst>
              <p:tags r:id="rId12"/>
            </p:custDataLst>
          </p:nvPr>
        </p:nvSpPr>
        <p:spPr>
          <a:xfrm>
            <a:off x="6545580" y="2393950"/>
            <a:ext cx="1847215" cy="368300"/>
          </a:xfrm>
          <a:prstGeom prst="rect">
            <a:avLst/>
          </a:prstGeom>
          <a:noFill/>
          <a:ln w="9525">
            <a:noFill/>
          </a:ln>
        </p:spPr>
        <p:txBody>
          <a:bodyPr wrap="square" anchor="t" anchorCtr="0">
            <a:spAutoFit/>
          </a:bodyPr>
          <a:p>
            <a:pPr algn="ctr">
              <a:buSzTx/>
            </a:pPr>
            <a:r>
              <a:rPr lang="en-US" altLang="zh-CN" b="1">
                <a:solidFill>
                  <a:srgbClr val="FFFFFF"/>
                </a:solidFill>
                <a:latin typeface="微软雅黑" panose="020B0503020204020204" charset="-122"/>
                <a:ea typeface="微软雅黑" panose="020B0503020204020204" charset="-122"/>
              </a:rPr>
              <a:t>3</a:t>
            </a:r>
            <a:endParaRPr lang="en-US" altLang="zh-CN" b="1">
              <a:solidFill>
                <a:srgbClr val="FFFFFF"/>
              </a:solidFill>
              <a:latin typeface="微软雅黑" panose="020B0503020204020204" charset="-122"/>
              <a:ea typeface="微软雅黑" panose="020B0503020204020204" charset="-122"/>
            </a:endParaRPr>
          </a:p>
        </p:txBody>
      </p:sp>
      <p:sp>
        <p:nvSpPr>
          <p:cNvPr id="100367" name="文本框 138"/>
          <p:cNvSpPr txBox="1"/>
          <p:nvPr>
            <p:custDataLst>
              <p:tags r:id="rId13"/>
            </p:custDataLst>
          </p:nvPr>
        </p:nvSpPr>
        <p:spPr>
          <a:xfrm>
            <a:off x="3721735" y="2379345"/>
            <a:ext cx="1885315" cy="368300"/>
          </a:xfrm>
          <a:prstGeom prst="rect">
            <a:avLst/>
          </a:prstGeom>
          <a:noFill/>
          <a:ln w="9525">
            <a:noFill/>
          </a:ln>
        </p:spPr>
        <p:txBody>
          <a:bodyPr wrap="square" anchor="t" anchorCtr="0">
            <a:spAutoFit/>
          </a:bodyPr>
          <a:p>
            <a:pPr algn="ctr">
              <a:buSzTx/>
            </a:pPr>
            <a:r>
              <a:rPr lang="en-US" altLang="zh-CN" b="1">
                <a:solidFill>
                  <a:srgbClr val="FFFFFF"/>
                </a:solidFill>
                <a:latin typeface="微软雅黑" panose="020B0503020204020204" charset="-122"/>
                <a:ea typeface="微软雅黑" panose="020B0503020204020204" charset="-122"/>
              </a:rPr>
              <a:t>2</a:t>
            </a:r>
            <a:endParaRPr lang="en-US" altLang="zh-CN" b="1">
              <a:solidFill>
                <a:srgbClr val="FFFFFF"/>
              </a:solidFill>
              <a:latin typeface="微软雅黑" panose="020B0503020204020204" charset="-122"/>
              <a:ea typeface="微软雅黑" panose="020B0503020204020204" charset="-122"/>
            </a:endParaRPr>
          </a:p>
        </p:txBody>
      </p:sp>
      <p:sp>
        <p:nvSpPr>
          <p:cNvPr id="100366" name="文本框 137"/>
          <p:cNvSpPr txBox="1"/>
          <p:nvPr>
            <p:custDataLst>
              <p:tags r:id="rId14"/>
            </p:custDataLst>
          </p:nvPr>
        </p:nvSpPr>
        <p:spPr>
          <a:xfrm>
            <a:off x="685800" y="2318385"/>
            <a:ext cx="2007870" cy="368300"/>
          </a:xfrm>
          <a:prstGeom prst="rect">
            <a:avLst/>
          </a:prstGeom>
          <a:noFill/>
          <a:ln w="9525">
            <a:noFill/>
          </a:ln>
        </p:spPr>
        <p:txBody>
          <a:bodyPr wrap="square" anchor="t" anchorCtr="0">
            <a:spAutoFit/>
          </a:bodyPr>
          <a:p>
            <a:pPr algn="ctr">
              <a:buSzTx/>
            </a:pPr>
            <a:r>
              <a:rPr lang="en-US" altLang="zh-CN" b="1">
                <a:solidFill>
                  <a:srgbClr val="FFFFFF"/>
                </a:solidFill>
                <a:latin typeface="微软雅黑" panose="020B0503020204020204" charset="-122"/>
                <a:ea typeface="微软雅黑" panose="020B0503020204020204" charset="-122"/>
              </a:rPr>
              <a:t>1</a:t>
            </a:r>
            <a:endParaRPr lang="en-US" altLang="zh-CN" b="1">
              <a:solidFill>
                <a:srgbClr val="FFFFFF"/>
              </a:solidFill>
              <a:latin typeface="微软雅黑" panose="020B0503020204020204" charset="-122"/>
              <a:ea typeface="微软雅黑" panose="020B0503020204020204" charset="-122"/>
            </a:endParaRPr>
          </a:p>
        </p:txBody>
      </p:sp>
      <p:sp>
        <p:nvSpPr>
          <p:cNvPr id="21" name="Rounded Rectangle 4"/>
          <p:cNvSpPr/>
          <p:nvPr>
            <p:custDataLst>
              <p:tags r:id="rId15"/>
            </p:custDataLst>
          </p:nvPr>
        </p:nvSpPr>
        <p:spPr>
          <a:xfrm>
            <a:off x="9152255" y="2278380"/>
            <a:ext cx="2451100" cy="3480435"/>
          </a:xfrm>
          <a:prstGeom prst="roundRect">
            <a:avLst/>
          </a:prstGeom>
          <a:solidFill>
            <a:srgbClr val="F0F0F0">
              <a:alpha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22" name="Rounded Rectangle 7"/>
          <p:cNvSpPr/>
          <p:nvPr>
            <p:custDataLst>
              <p:tags r:id="rId16"/>
            </p:custDataLst>
          </p:nvPr>
        </p:nvSpPr>
        <p:spPr>
          <a:xfrm>
            <a:off x="9687243" y="5496243"/>
            <a:ext cx="1435100" cy="76200"/>
          </a:xfrm>
          <a:prstGeom prst="roundRect">
            <a:avLst>
              <a:gd name="adj" fmla="val 50000"/>
            </a:avLst>
          </a:prstGeom>
          <a:solidFill>
            <a:srgbClr val="44750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24" name="文本框 23"/>
          <p:cNvSpPr txBox="1"/>
          <p:nvPr>
            <p:custDataLst>
              <p:tags r:id="rId17"/>
            </p:custDataLst>
          </p:nvPr>
        </p:nvSpPr>
        <p:spPr>
          <a:xfrm>
            <a:off x="9304655" y="3023235"/>
            <a:ext cx="2200910" cy="2145030"/>
          </a:xfrm>
          <a:prstGeom prst="rect">
            <a:avLst/>
          </a:prstGeom>
          <a:noFill/>
        </p:spPr>
        <p:txBody>
          <a:bodyPr wrap="square" rtlCol="0"/>
          <a:p>
            <a:pPr marR="0" algn="just" defTabSz="914400">
              <a:lnSpc>
                <a:spcPct val="120000"/>
              </a:lnSpc>
              <a:buClrTx/>
              <a:buSzTx/>
              <a:buFontTx/>
              <a:defRPr/>
            </a:pPr>
            <a:r>
              <a:rPr lang="zh-CN" altLang="en-US" sz="1600" spc="150" noProof="0">
                <a:solidFill>
                  <a:schemeClr val="tx1">
                    <a:lumMod val="75000"/>
                    <a:lumOff val="25000"/>
                  </a:schemeClr>
                </a:solidFill>
                <a:latin typeface="微软雅黑" panose="020B0503020204020204" charset="-122"/>
                <a:ea typeface="微软雅黑" panose="020B0503020204020204" charset="-122"/>
                <a:sym typeface="Calibri" panose="020F0502020204030204" pitchFamily="34" charset="0"/>
              </a:rPr>
              <a:t>（4）管理工作的对象不但包括有形的和无形的内容，而且包括这些关系之间的变化，以及这些变化的结果。</a:t>
            </a:r>
            <a:endParaRPr lang="zh-CN" altLang="en-US" sz="1600" spc="150" noProof="0">
              <a:solidFill>
                <a:schemeClr val="tx1">
                  <a:lumMod val="75000"/>
                  <a:lumOff val="25000"/>
                </a:schemeClr>
              </a:solidFill>
              <a:latin typeface="微软雅黑" panose="020B0503020204020204" charset="-122"/>
              <a:ea typeface="微软雅黑" panose="020B0503020204020204" charset="-122"/>
              <a:sym typeface="Calibri" panose="020F0502020204030204" pitchFamily="34" charset="0"/>
            </a:endParaRPr>
          </a:p>
        </p:txBody>
      </p:sp>
      <p:sp>
        <p:nvSpPr>
          <p:cNvPr id="25" name="Round Same Side Corner Rectangle 5"/>
          <p:cNvSpPr/>
          <p:nvPr>
            <p:custDataLst>
              <p:tags r:id="rId18"/>
            </p:custDataLst>
          </p:nvPr>
        </p:nvSpPr>
        <p:spPr>
          <a:xfrm rot="10800000">
            <a:off x="9291565" y="2279015"/>
            <a:ext cx="2214000" cy="561975"/>
          </a:xfrm>
          <a:prstGeom prst="round2SameRect">
            <a:avLst>
              <a:gd name="adj1" fmla="val 50000"/>
              <a:gd name="adj2" fmla="val 0"/>
            </a:avLst>
          </a:prstGeom>
          <a:solidFill>
            <a:srgbClr val="44750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ysClr val="window" lastClr="FFFFFF"/>
              </a:solidFill>
              <a:effectLst/>
              <a:uLnTx/>
              <a:uFillTx/>
              <a:latin typeface="微软雅黑" panose="020B0503020204020204" charset="-122"/>
              <a:ea typeface="微软雅黑" panose="020B0503020204020204" charset="-122"/>
            </a:endParaRPr>
          </a:p>
        </p:txBody>
      </p:sp>
      <p:sp>
        <p:nvSpPr>
          <p:cNvPr id="27" name="文本框 139"/>
          <p:cNvSpPr txBox="1"/>
          <p:nvPr>
            <p:custDataLst>
              <p:tags r:id="rId19"/>
            </p:custDataLst>
          </p:nvPr>
        </p:nvSpPr>
        <p:spPr>
          <a:xfrm>
            <a:off x="9364345" y="2326640"/>
            <a:ext cx="1963420" cy="368300"/>
          </a:xfrm>
          <a:prstGeom prst="rect">
            <a:avLst/>
          </a:prstGeom>
          <a:noFill/>
          <a:ln w="9525">
            <a:noFill/>
          </a:ln>
        </p:spPr>
        <p:txBody>
          <a:bodyPr wrap="square" anchor="t" anchorCtr="0">
            <a:spAutoFit/>
          </a:bodyPr>
          <a:p>
            <a:pPr algn="ctr">
              <a:buSzTx/>
            </a:pPr>
            <a:r>
              <a:rPr lang="en-US" altLang="zh-CN" b="1">
                <a:solidFill>
                  <a:srgbClr val="FFFFFF"/>
                </a:solidFill>
                <a:latin typeface="微软雅黑" panose="020B0503020204020204" charset="-122"/>
                <a:ea typeface="微软雅黑" panose="020B0503020204020204" charset="-122"/>
              </a:rPr>
              <a:t>4</a:t>
            </a:r>
            <a:endParaRPr lang="en-US" altLang="zh-CN" b="1">
              <a:solidFill>
                <a:srgbClr val="FFFFFF"/>
              </a:solidFill>
              <a:latin typeface="微软雅黑" panose="020B0503020204020204" charset="-122"/>
              <a:ea typeface="微软雅黑" panose="020B0503020204020204" charset="-122"/>
            </a:endParaRPr>
          </a:p>
        </p:txBody>
      </p:sp>
      <p:sp>
        <p:nvSpPr>
          <p:cNvPr id="3" name="Title 6"/>
          <p:cNvSpPr txBox="1"/>
          <p:nvPr>
            <p:custDataLst>
              <p:tags r:id="rId20"/>
            </p:custDataLst>
          </p:nvPr>
        </p:nvSpPr>
        <p:spPr>
          <a:xfrm>
            <a:off x="231407" y="97384"/>
            <a:ext cx="540194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二、医学社会组织管理的对象</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custDataLst>
              <p:tags r:id="rId21"/>
            </p:custDataLst>
          </p:nvPr>
        </p:nvSpPr>
        <p:spPr>
          <a:xfrm>
            <a:off x="480695" y="3023235"/>
            <a:ext cx="2299970" cy="2699385"/>
          </a:xfrm>
          <a:prstGeom prst="rect">
            <a:avLst/>
          </a:prstGeom>
          <a:noFill/>
        </p:spPr>
        <p:txBody>
          <a:bodyPr wrap="square" rtlCol="0"/>
          <a:p>
            <a:pPr marR="0" algn="just" defTabSz="914400">
              <a:lnSpc>
                <a:spcPct val="110000"/>
              </a:lnSpc>
              <a:buClrTx/>
              <a:buSzTx/>
              <a:buFontTx/>
              <a:defRPr/>
            </a:pPr>
            <a:r>
              <a:rPr kumimoji="0" lang="zh-CN" altLang="en-US" sz="1600" spc="100" noProof="0">
                <a:solidFill>
                  <a:schemeClr val="tx1">
                    <a:lumMod val="75000"/>
                    <a:lumOff val="25000"/>
                  </a:schemeClr>
                </a:solidFill>
                <a:latin typeface="微软雅黑" panose="020B0503020204020204" charset="-122"/>
                <a:ea typeface="微软雅黑" panose="020B0503020204020204" charset="-122"/>
                <a:cs typeface="+mn-cs"/>
                <a:sym typeface="Calibri" panose="020F0502020204030204" pitchFamily="34" charset="0"/>
              </a:rPr>
              <a:t>（1）管理工作是由管理者负责控制的一个不可分割的整体。这个整体可因具体对象不同而千差万别，可以是经济的、教育的、卫生的等。</a:t>
            </a:r>
            <a:endParaRPr kumimoji="0" lang="zh-CN" altLang="en-US" sz="1600" spc="100" noProof="0">
              <a:solidFill>
                <a:schemeClr val="tx1">
                  <a:lumMod val="75000"/>
                  <a:lumOff val="25000"/>
                </a:schemeClr>
              </a:solidFill>
              <a:latin typeface="微软雅黑" panose="020B0503020204020204" charset="-122"/>
              <a:ea typeface="微软雅黑" panose="020B0503020204020204" charset="-122"/>
              <a:cs typeface="+mn-cs"/>
              <a:sym typeface="Calibri" panose="020F0502020204030204" pitchFamily="34" charset="0"/>
            </a:endParaRPr>
          </a:p>
        </p:txBody>
      </p:sp>
      <p:sp>
        <p:nvSpPr>
          <p:cNvPr id="7" name="文本框 6"/>
          <p:cNvSpPr txBox="1"/>
          <p:nvPr/>
        </p:nvSpPr>
        <p:spPr>
          <a:xfrm>
            <a:off x="700405" y="1453515"/>
            <a:ext cx="7977505" cy="368300"/>
          </a:xfrm>
          <a:prstGeom prst="rect">
            <a:avLst/>
          </a:prstGeom>
          <a:noFill/>
        </p:spPr>
        <p:txBody>
          <a:bodyPr wrap="square" rtlCol="0">
            <a:spAutoFit/>
          </a:bodyPr>
          <a:p>
            <a:r>
              <a:rPr lang="zh-CN" altLang="en-US" b="1">
                <a:latin typeface="微软雅黑" panose="020B0503020204020204" charset="-122"/>
                <a:ea typeface="微软雅黑" panose="020B0503020204020204" charset="-122"/>
                <a:cs typeface="微软雅黑" panose="020B0503020204020204" charset="-122"/>
              </a:rPr>
              <a:t>（二）“系统”对象观点</a:t>
            </a:r>
            <a:endParaRPr lang="zh-CN" altLang="en-US" b="1">
              <a:latin typeface="微软雅黑" panose="020B0503020204020204" charset="-122"/>
              <a:ea typeface="微软雅黑" panose="020B0503020204020204" charset="-122"/>
              <a:cs typeface="微软雅黑" panose="020B0503020204020204" charset="-122"/>
            </a:endParaRPr>
          </a:p>
        </p:txBody>
      </p:sp>
    </p:spTree>
    <p:custDataLst>
      <p:tags r:id="rId2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4"/>
                                        </p:tgtEl>
                                        <p:attrNameLst>
                                          <p:attrName>style.visibility</p:attrName>
                                        </p:attrNameLst>
                                      </p:cBhvr>
                                      <p:to>
                                        <p:strVal val="visible"/>
                                      </p:to>
                                    </p:set>
                                    <p:animEffect transition="in" filter="fade">
                                      <p:cBhvr>
                                        <p:cTn id="7" dur="500"/>
                                        <p:tgtEl>
                                          <p:spTgt spid="14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5"/>
                                        </p:tgtEl>
                                        <p:attrNameLst>
                                          <p:attrName>style.visibility</p:attrName>
                                        </p:attrNameLst>
                                      </p:cBhvr>
                                      <p:to>
                                        <p:strVal val="visible"/>
                                      </p:to>
                                    </p:set>
                                    <p:animEffect transition="in" filter="fade">
                                      <p:cBhvr>
                                        <p:cTn id="11" dur="500"/>
                                        <p:tgtEl>
                                          <p:spTgt spid="14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500"/>
                                        <p:tgtEl>
                                          <p:spTgt spid="2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 grpId="0"/>
      <p:bldP spid="145" grpId="0"/>
      <p:bldP spid="24" grpId="0"/>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40485"/>
            <a:ext cx="10972800" cy="4584065"/>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1756" y="2377"/>
              <a:ext cx="10466" cy="6033"/>
            </a:xfrm>
            <a:prstGeom prst="rect">
              <a:avLst/>
            </a:prstGeom>
            <a:noFill/>
          </p:spPr>
          <p:txBody>
            <a:bodyPr wrap="square" rtlCol="0">
              <a:spAutoFit/>
            </a:bodyPr>
            <a:lstStyle/>
            <a:p>
              <a:pPr indent="0" algn="just" fontAlgn="auto">
                <a:lnSpc>
                  <a:spcPct val="150000"/>
                </a:lnSpc>
              </a:pPr>
              <a:r>
                <a:rPr lang="zh-CN" altLang="en-US">
                  <a:latin typeface="微软雅黑" panose="020B0503020204020204" charset="-122"/>
                  <a:ea typeface="微软雅黑" panose="020B0503020204020204" charset="-122"/>
                  <a:cs typeface="微软雅黑" panose="020B0503020204020204" charset="-122"/>
                </a:rPr>
                <a:t>（一）机构</a:t>
              </a:r>
              <a:endParaRPr lang="zh-CN" altLang="en-US">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lang="zh-CN" altLang="en-US">
                  <a:latin typeface="微软雅黑" panose="020B0503020204020204" charset="-122"/>
                  <a:ea typeface="微软雅黑" panose="020B0503020204020204" charset="-122"/>
                  <a:cs typeface="微软雅黑" panose="020B0503020204020204" charset="-122"/>
                </a:rPr>
                <a:t>机构是使管理对象构成系统的手段，没有机构就不成系统，更无法管理。系统的结构决定系统的性能和功效。</a:t>
              </a:r>
              <a:endParaRPr lang="zh-CN" altLang="en-US">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lang="zh-CN" altLang="en-US">
                  <a:latin typeface="微软雅黑" panose="020B0503020204020204" charset="-122"/>
                  <a:ea typeface="微软雅黑" panose="020B0503020204020204" charset="-122"/>
                  <a:cs typeface="微软雅黑" panose="020B0503020204020204" charset="-122"/>
                </a:rPr>
                <a:t>（二）政策与法规</a:t>
              </a:r>
              <a:endParaRPr lang="zh-CN" altLang="en-US">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lang="zh-CN" altLang="en-US">
                  <a:latin typeface="微软雅黑" panose="020B0503020204020204" charset="-122"/>
                  <a:ea typeface="微软雅黑" panose="020B0503020204020204" charset="-122"/>
                  <a:cs typeface="微软雅黑" panose="020B0503020204020204" charset="-122"/>
                </a:rPr>
                <a:t>管理效率的提高在于信息、人、财、物的合理流通。凡是经过实践证明是合理的流通，就用政策、法规的形式规定下来，作为管理的“规范”，为大家所遵循，从而保持流通的正常进行。</a:t>
              </a:r>
              <a:endParaRPr lang="zh-CN" altLang="en-US">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lang="zh-CN" altLang="en-US">
                  <a:latin typeface="微软雅黑" panose="020B0503020204020204" charset="-122"/>
                  <a:ea typeface="微软雅黑" panose="020B0503020204020204" charset="-122"/>
                  <a:cs typeface="微软雅黑" panose="020B0503020204020204" charset="-122"/>
                </a:rPr>
                <a:t>（三）管理者</a:t>
              </a:r>
              <a:endParaRPr lang="zh-CN" altLang="en-US">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lang="zh-CN" altLang="en-US">
                  <a:latin typeface="微软雅黑" panose="020B0503020204020204" charset="-122"/>
                  <a:ea typeface="微软雅黑" panose="020B0503020204020204" charset="-122"/>
                  <a:cs typeface="微软雅黑" panose="020B0503020204020204" charset="-122"/>
                </a:rPr>
                <a:t>管理者是管理全过程的决策者、执行者，是管理手段的决定因素。</a:t>
              </a:r>
              <a:endParaRPr lang="zh-CN" altLang="en-US">
                <a:latin typeface="微软雅黑" panose="020B0503020204020204" charset="-122"/>
                <a:ea typeface="微软雅黑" panose="020B0503020204020204" charset="-122"/>
                <a:cs typeface="微软雅黑" panose="020B0503020204020204" charset="-122"/>
              </a:endParaRPr>
            </a:p>
          </p:txBody>
        </p:sp>
      </p:grpSp>
      <p:sp>
        <p:nvSpPr>
          <p:cNvPr id="5" name="Title 6"/>
          <p:cNvSpPr txBox="1"/>
          <p:nvPr>
            <p:custDataLst>
              <p:tags r:id="rId4"/>
            </p:custDataLst>
          </p:nvPr>
        </p:nvSpPr>
        <p:spPr>
          <a:xfrm>
            <a:off x="231407" y="89129"/>
            <a:ext cx="540194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三、医学社会组织管理的手段</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3" name="图片 2"/>
          <p:cNvPicPr>
            <a:picLocks noChangeAspect="1"/>
          </p:cNvPicPr>
          <p:nvPr/>
        </p:nvPicPr>
        <p:blipFill>
          <a:blip r:embed="rId5"/>
          <a:stretch>
            <a:fillRect/>
          </a:stretch>
        </p:blipFill>
        <p:spPr>
          <a:xfrm>
            <a:off x="7901940" y="2223135"/>
            <a:ext cx="3291205" cy="2819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40485"/>
            <a:ext cx="10972800" cy="4584065"/>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2069" y="3038"/>
              <a:ext cx="9489" cy="4724"/>
            </a:xfrm>
            <a:prstGeom prst="rect">
              <a:avLst/>
            </a:prstGeom>
            <a:noFill/>
          </p:spPr>
          <p:txBody>
            <a:bodyPr wrap="square" rtlCol="0">
              <a:spAutoFit/>
            </a:bodyPr>
            <a:lstStyle/>
            <a:p>
              <a:pPr indent="0" algn="just" fontAlgn="auto">
                <a:lnSpc>
                  <a:spcPct val="150000"/>
                </a:lnSpc>
              </a:pPr>
              <a:r>
                <a:rPr lang="zh-CN" altLang="en-US">
                  <a:latin typeface="微软雅黑" panose="020B0503020204020204" charset="-122"/>
                  <a:ea typeface="微软雅黑" panose="020B0503020204020204" charset="-122"/>
                  <a:cs typeface="微软雅黑" panose="020B0503020204020204" charset="-122"/>
                </a:rPr>
                <a:t>（四）信息</a:t>
              </a:r>
              <a:endParaRPr lang="zh-CN" altLang="en-US">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lang="zh-CN" altLang="en-US">
                  <a:latin typeface="微软雅黑" panose="020B0503020204020204" charset="-122"/>
                  <a:ea typeface="微软雅黑" panose="020B0503020204020204" charset="-122"/>
                  <a:cs typeface="微软雅黑" panose="020B0503020204020204" charset="-122"/>
                </a:rPr>
                <a:t>信息是管理工作的基本工具。管理人员通过信息了解情况，又利用信息进行工作中的联系。信息是计划和决策的基础，是组织和控制过程的依据和手段，是管理系统各层次互相沟通形成的网络。信息又是通向未来的桥梁，不掌握信息就不能预测未来。因此，建立各种管理信息系统是提高管理水平的重要条件。</a:t>
              </a:r>
              <a:endParaRPr lang="zh-CN" altLang="en-US">
                <a:latin typeface="微软雅黑" panose="020B0503020204020204" charset="-122"/>
                <a:ea typeface="微软雅黑" panose="020B0503020204020204" charset="-122"/>
                <a:cs typeface="微软雅黑" panose="020B0503020204020204" charset="-122"/>
              </a:endParaRPr>
            </a:p>
          </p:txBody>
        </p:sp>
      </p:grpSp>
      <p:sp>
        <p:nvSpPr>
          <p:cNvPr id="5" name="Title 6"/>
          <p:cNvSpPr txBox="1"/>
          <p:nvPr>
            <p:custDataLst>
              <p:tags r:id="rId4"/>
            </p:custDataLst>
          </p:nvPr>
        </p:nvSpPr>
        <p:spPr>
          <a:xfrm>
            <a:off x="231407" y="89129"/>
            <a:ext cx="540194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三、医学社会组织管理的手段</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3" name="图片 2"/>
          <p:cNvPicPr>
            <a:picLocks noChangeAspect="1"/>
          </p:cNvPicPr>
          <p:nvPr/>
        </p:nvPicPr>
        <p:blipFill>
          <a:blip r:embed="rId5"/>
          <a:stretch>
            <a:fillRect/>
          </a:stretch>
        </p:blipFill>
        <p:spPr>
          <a:xfrm>
            <a:off x="7901940" y="2223135"/>
            <a:ext cx="3291205" cy="2819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1" name="组合 60"/>
          <p:cNvGrpSpPr/>
          <p:nvPr/>
        </p:nvGrpSpPr>
        <p:grpSpPr>
          <a:xfrm>
            <a:off x="1696085" y="2188845"/>
            <a:ext cx="2079625" cy="1595438"/>
            <a:chOff x="3200" y="3624"/>
            <a:chExt cx="3276" cy="2513"/>
          </a:xfrm>
        </p:grpSpPr>
        <p:sp>
          <p:nvSpPr>
            <p:cNvPr id="51" name="任意多边形 50"/>
            <p:cNvSpPr/>
            <p:nvPr>
              <p:custDataLst>
                <p:tags r:id="rId1"/>
              </p:custDataLst>
            </p:nvPr>
          </p:nvSpPr>
          <p:spPr>
            <a:xfrm>
              <a:off x="3200"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A</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78" name="矩形 77"/>
            <p:cNvSpPr/>
            <p:nvPr>
              <p:custDataLst>
                <p:tags r:id="rId2"/>
              </p:custDataLst>
            </p:nvPr>
          </p:nvSpPr>
          <p:spPr>
            <a:xfrm>
              <a:off x="3200" y="4473"/>
              <a:ext cx="3276" cy="1664"/>
            </a:xfrm>
            <a:prstGeom prst="rect">
              <a:avLst/>
            </a:prstGeom>
            <a:solidFill>
              <a:srgbClr val="1F74AD">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79" name="圆角矩形 78"/>
            <p:cNvSpPr/>
            <p:nvPr>
              <p:custDataLst>
                <p:tags r:id="rId3"/>
              </p:custDataLst>
            </p:nvPr>
          </p:nvSpPr>
          <p:spPr>
            <a:xfrm>
              <a:off x="3684" y="3624"/>
              <a:ext cx="239" cy="690"/>
            </a:xfrm>
            <a:prstGeom prst="roundRect">
              <a:avLst>
                <a:gd name="adj" fmla="val 50000"/>
              </a:avLst>
            </a:prstGeom>
            <a:solidFill>
              <a:srgbClr val="1F74AD">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80" name="圆角矩形 79"/>
            <p:cNvSpPr/>
            <p:nvPr>
              <p:custDataLst>
                <p:tags r:id="rId4"/>
              </p:custDataLst>
            </p:nvPr>
          </p:nvSpPr>
          <p:spPr>
            <a:xfrm>
              <a:off x="5753" y="3624"/>
              <a:ext cx="239" cy="690"/>
            </a:xfrm>
            <a:prstGeom prst="roundRect">
              <a:avLst>
                <a:gd name="adj" fmla="val 50000"/>
              </a:avLst>
            </a:prstGeom>
            <a:solidFill>
              <a:srgbClr val="1F74AD">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2" name="文本框 51"/>
            <p:cNvSpPr txBox="1"/>
            <p:nvPr>
              <p:custDataLst>
                <p:tags r:id="rId5"/>
              </p:custDataLst>
            </p:nvPr>
          </p:nvSpPr>
          <p:spPr>
            <a:xfrm>
              <a:off x="3200" y="4539"/>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（一）行政管理方法</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62" name="组合 61"/>
          <p:cNvGrpSpPr/>
          <p:nvPr/>
        </p:nvGrpSpPr>
        <p:grpSpPr>
          <a:xfrm>
            <a:off x="4720273" y="2188845"/>
            <a:ext cx="2079625" cy="1595438"/>
            <a:chOff x="7962" y="3624"/>
            <a:chExt cx="3276" cy="2513"/>
          </a:xfrm>
        </p:grpSpPr>
        <p:sp>
          <p:nvSpPr>
            <p:cNvPr id="50" name="任意多边形 49"/>
            <p:cNvSpPr/>
            <p:nvPr>
              <p:custDataLst>
                <p:tags r:id="rId6"/>
              </p:custDataLst>
            </p:nvPr>
          </p:nvSpPr>
          <p:spPr>
            <a:xfrm>
              <a:off x="7962"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B</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55" name="矩形 54"/>
            <p:cNvSpPr/>
            <p:nvPr>
              <p:custDataLst>
                <p:tags r:id="rId7"/>
              </p:custDataLst>
            </p:nvPr>
          </p:nvSpPr>
          <p:spPr>
            <a:xfrm>
              <a:off x="7962" y="4473"/>
              <a:ext cx="3276" cy="1664"/>
            </a:xfrm>
            <a:prstGeom prst="rect">
              <a:avLst/>
            </a:prstGeom>
            <a:solidFill>
              <a:srgbClr val="3498DB">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60" name="圆角矩形 59"/>
            <p:cNvSpPr/>
            <p:nvPr>
              <p:custDataLst>
                <p:tags r:id="rId8"/>
              </p:custDataLst>
            </p:nvPr>
          </p:nvSpPr>
          <p:spPr>
            <a:xfrm>
              <a:off x="8446" y="3624"/>
              <a:ext cx="239" cy="690"/>
            </a:xfrm>
            <a:prstGeom prst="roundRect">
              <a:avLst>
                <a:gd name="adj" fmla="val 50000"/>
              </a:avLst>
            </a:prstGeom>
            <a:solidFill>
              <a:srgbClr val="3498D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45" name="圆角矩形 44"/>
            <p:cNvSpPr/>
            <p:nvPr>
              <p:custDataLst>
                <p:tags r:id="rId9"/>
              </p:custDataLst>
            </p:nvPr>
          </p:nvSpPr>
          <p:spPr>
            <a:xfrm>
              <a:off x="10515" y="3624"/>
              <a:ext cx="239" cy="690"/>
            </a:xfrm>
            <a:prstGeom prst="roundRect">
              <a:avLst>
                <a:gd name="adj" fmla="val 50000"/>
              </a:avLst>
            </a:prstGeom>
            <a:solidFill>
              <a:srgbClr val="3498D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4" name="文本框 53"/>
            <p:cNvSpPr txBox="1"/>
            <p:nvPr>
              <p:custDataLst>
                <p:tags r:id="rId10"/>
              </p:custDataLst>
            </p:nvPr>
          </p:nvSpPr>
          <p:spPr>
            <a:xfrm>
              <a:off x="7962" y="4523"/>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（二）经济管理方法</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63" name="组合 62"/>
          <p:cNvGrpSpPr/>
          <p:nvPr/>
        </p:nvGrpSpPr>
        <p:grpSpPr>
          <a:xfrm>
            <a:off x="7744460" y="2188845"/>
            <a:ext cx="2079625" cy="1595438"/>
            <a:chOff x="12724" y="3624"/>
            <a:chExt cx="3276" cy="2513"/>
          </a:xfrm>
        </p:grpSpPr>
        <p:sp>
          <p:nvSpPr>
            <p:cNvPr id="41" name="任意多边形 40"/>
            <p:cNvSpPr/>
            <p:nvPr>
              <p:custDataLst>
                <p:tags r:id="rId11"/>
              </p:custDataLst>
            </p:nvPr>
          </p:nvSpPr>
          <p:spPr>
            <a:xfrm>
              <a:off x="12724"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C</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2" name="矩形 41"/>
            <p:cNvSpPr/>
            <p:nvPr>
              <p:custDataLst>
                <p:tags r:id="rId12"/>
              </p:custDataLst>
            </p:nvPr>
          </p:nvSpPr>
          <p:spPr>
            <a:xfrm>
              <a:off x="12724" y="4473"/>
              <a:ext cx="3276" cy="1664"/>
            </a:xfrm>
            <a:prstGeom prst="rect">
              <a:avLst/>
            </a:prstGeom>
            <a:solidFill>
              <a:srgbClr val="1AA3AA">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43" name="圆角矩形 42"/>
            <p:cNvSpPr/>
            <p:nvPr>
              <p:custDataLst>
                <p:tags r:id="rId13"/>
              </p:custDataLst>
            </p:nvPr>
          </p:nvSpPr>
          <p:spPr>
            <a:xfrm>
              <a:off x="13208" y="3624"/>
              <a:ext cx="239" cy="690"/>
            </a:xfrm>
            <a:prstGeom prst="roundRect">
              <a:avLst>
                <a:gd name="adj" fmla="val 50000"/>
              </a:avLst>
            </a:prstGeom>
            <a:solidFill>
              <a:srgbClr val="1AA3AA">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44" name="圆角矩形 43"/>
            <p:cNvSpPr/>
            <p:nvPr>
              <p:custDataLst>
                <p:tags r:id="rId14"/>
              </p:custDataLst>
            </p:nvPr>
          </p:nvSpPr>
          <p:spPr>
            <a:xfrm>
              <a:off x="15277" y="3624"/>
              <a:ext cx="239" cy="690"/>
            </a:xfrm>
            <a:prstGeom prst="roundRect">
              <a:avLst>
                <a:gd name="adj" fmla="val 50000"/>
              </a:avLst>
            </a:prstGeom>
            <a:solidFill>
              <a:srgbClr val="1AA3AA">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6" name="文本框 55"/>
            <p:cNvSpPr txBox="1"/>
            <p:nvPr>
              <p:custDataLst>
                <p:tags r:id="rId15"/>
              </p:custDataLst>
            </p:nvPr>
          </p:nvSpPr>
          <p:spPr>
            <a:xfrm>
              <a:off x="12724" y="4523"/>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（三）法律管理方法</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64" name="组合 63"/>
          <p:cNvGrpSpPr/>
          <p:nvPr/>
        </p:nvGrpSpPr>
        <p:grpSpPr>
          <a:xfrm>
            <a:off x="3253105" y="4033203"/>
            <a:ext cx="2079625" cy="1595437"/>
            <a:chOff x="3200" y="6297"/>
            <a:chExt cx="3276" cy="2513"/>
          </a:xfrm>
        </p:grpSpPr>
        <p:sp>
          <p:nvSpPr>
            <p:cNvPr id="82" name="任意多边形 81"/>
            <p:cNvSpPr/>
            <p:nvPr>
              <p:custDataLst>
                <p:tags r:id="rId16"/>
              </p:custDataLst>
            </p:nvPr>
          </p:nvSpPr>
          <p:spPr>
            <a:xfrm>
              <a:off x="3200" y="6589"/>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D</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83" name="矩形 82"/>
            <p:cNvSpPr/>
            <p:nvPr>
              <p:custDataLst>
                <p:tags r:id="rId17"/>
              </p:custDataLst>
            </p:nvPr>
          </p:nvSpPr>
          <p:spPr>
            <a:xfrm>
              <a:off x="3200" y="7146"/>
              <a:ext cx="3276" cy="1664"/>
            </a:xfrm>
            <a:prstGeom prst="rect">
              <a:avLst/>
            </a:prstGeom>
            <a:solidFill>
              <a:srgbClr val="69A35B">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84" name="圆角矩形 83"/>
            <p:cNvSpPr/>
            <p:nvPr>
              <p:custDataLst>
                <p:tags r:id="rId18"/>
              </p:custDataLst>
            </p:nvPr>
          </p:nvSpPr>
          <p:spPr>
            <a:xfrm>
              <a:off x="3684" y="6297"/>
              <a:ext cx="239" cy="690"/>
            </a:xfrm>
            <a:prstGeom prst="roundRect">
              <a:avLst>
                <a:gd name="adj" fmla="val 50000"/>
              </a:avLst>
            </a:prstGeom>
            <a:solidFill>
              <a:srgbClr val="69A35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85" name="圆角矩形 84"/>
            <p:cNvSpPr/>
            <p:nvPr>
              <p:custDataLst>
                <p:tags r:id="rId19"/>
              </p:custDataLst>
            </p:nvPr>
          </p:nvSpPr>
          <p:spPr>
            <a:xfrm>
              <a:off x="5753" y="6297"/>
              <a:ext cx="239" cy="690"/>
            </a:xfrm>
            <a:prstGeom prst="roundRect">
              <a:avLst>
                <a:gd name="adj" fmla="val 50000"/>
              </a:avLst>
            </a:prstGeom>
            <a:solidFill>
              <a:srgbClr val="69A35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7" name="文本框 56"/>
            <p:cNvSpPr txBox="1"/>
            <p:nvPr>
              <p:custDataLst>
                <p:tags r:id="rId20"/>
              </p:custDataLst>
            </p:nvPr>
          </p:nvSpPr>
          <p:spPr>
            <a:xfrm>
              <a:off x="3200" y="7196"/>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（四）思想教育方法</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66" name="组合 65"/>
          <p:cNvGrpSpPr/>
          <p:nvPr/>
        </p:nvGrpSpPr>
        <p:grpSpPr>
          <a:xfrm>
            <a:off x="6429058" y="4043363"/>
            <a:ext cx="2079625" cy="1595437"/>
            <a:chOff x="7962" y="6297"/>
            <a:chExt cx="3276" cy="2513"/>
          </a:xfrm>
        </p:grpSpPr>
        <p:sp>
          <p:nvSpPr>
            <p:cNvPr id="72" name="任意多边形 71"/>
            <p:cNvSpPr/>
            <p:nvPr>
              <p:custDataLst>
                <p:tags r:id="rId21"/>
              </p:custDataLst>
            </p:nvPr>
          </p:nvSpPr>
          <p:spPr>
            <a:xfrm>
              <a:off x="7962" y="6589"/>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E</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73" name="矩形 72"/>
            <p:cNvSpPr/>
            <p:nvPr>
              <p:custDataLst>
                <p:tags r:id="rId22"/>
              </p:custDataLst>
            </p:nvPr>
          </p:nvSpPr>
          <p:spPr>
            <a:xfrm>
              <a:off x="7962" y="7146"/>
              <a:ext cx="3276" cy="1664"/>
            </a:xfrm>
            <a:prstGeom prst="rect">
              <a:avLst/>
            </a:prstGeom>
            <a:solidFill>
              <a:srgbClr val="9BBB59">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74" name="圆角矩形 73"/>
            <p:cNvSpPr/>
            <p:nvPr>
              <p:custDataLst>
                <p:tags r:id="rId23"/>
              </p:custDataLst>
            </p:nvPr>
          </p:nvSpPr>
          <p:spPr>
            <a:xfrm>
              <a:off x="8446" y="6297"/>
              <a:ext cx="239" cy="690"/>
            </a:xfrm>
            <a:prstGeom prst="roundRect">
              <a:avLst>
                <a:gd name="adj" fmla="val 50000"/>
              </a:avLst>
            </a:prstGeom>
            <a:solidFill>
              <a:srgbClr val="9BBB59">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75" name="圆角矩形 74"/>
            <p:cNvSpPr/>
            <p:nvPr>
              <p:custDataLst>
                <p:tags r:id="rId24"/>
              </p:custDataLst>
            </p:nvPr>
          </p:nvSpPr>
          <p:spPr>
            <a:xfrm>
              <a:off x="10515" y="6297"/>
              <a:ext cx="239" cy="690"/>
            </a:xfrm>
            <a:prstGeom prst="roundRect">
              <a:avLst>
                <a:gd name="adj" fmla="val 50000"/>
              </a:avLst>
            </a:prstGeom>
            <a:solidFill>
              <a:srgbClr val="9BBB59">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8" name="文本框 57"/>
            <p:cNvSpPr txBox="1"/>
            <p:nvPr>
              <p:custDataLst>
                <p:tags r:id="rId25"/>
              </p:custDataLst>
            </p:nvPr>
          </p:nvSpPr>
          <p:spPr>
            <a:xfrm>
              <a:off x="7962" y="7196"/>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（五）社会心理学方法</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sp>
        <p:nvSpPr>
          <p:cNvPr id="23" name="Title 6"/>
          <p:cNvSpPr txBox="1"/>
          <p:nvPr>
            <p:custDataLst>
              <p:tags r:id="rId26"/>
            </p:custDataLst>
          </p:nvPr>
        </p:nvSpPr>
        <p:spPr>
          <a:xfrm>
            <a:off x="231407" y="97384"/>
            <a:ext cx="540194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四、医学社会组织管理的方法</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889000" y="1149350"/>
            <a:ext cx="10414635" cy="645160"/>
          </a:xfrm>
          <a:prstGeom prst="rect">
            <a:avLst/>
          </a:prstGeom>
          <a:noFill/>
        </p:spPr>
        <p:txBody>
          <a:bodyPr wrap="square" rtlCol="0">
            <a:spAutoFit/>
          </a:bodyPr>
          <a:p>
            <a:r>
              <a:rPr lang="zh-CN" altLang="en-US"/>
              <a:t>管理方法是指为了执行管理职能和实现管理任务所采取的各种方式和手段。管理的方法很多，主要的有以下几种。</a:t>
            </a:r>
            <a:endParaRPr lang="zh-CN" altLang="en-US"/>
          </a:p>
        </p:txBody>
      </p:sp>
    </p:spTree>
    <p:custDataLst>
      <p:tags r:id="rId2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p:cTn id="7" dur="500"/>
                                        <p:tgtEl>
                                          <p:spTgt spid="61"/>
                                        </p:tgtEl>
                                        <p:attrNameLst>
                                          <p:attrName>ppt_y</p:attrName>
                                        </p:attrNameLst>
                                      </p:cBhvr>
                                      <p:tavLst>
                                        <p:tav tm="0">
                                          <p:val>
                                            <p:strVal val="#ppt_y-#ppt_h*1.125000"/>
                                          </p:val>
                                        </p:tav>
                                        <p:tav tm="100000">
                                          <p:val>
                                            <p:strVal val="#ppt_y"/>
                                          </p:val>
                                        </p:tav>
                                      </p:tavLst>
                                    </p:anim>
                                    <p:animEffect transition="in" filter="wipe(down)">
                                      <p:cBhvr>
                                        <p:cTn id="8" dur="500"/>
                                        <p:tgtEl>
                                          <p:spTgt spid="61"/>
                                        </p:tgtEl>
                                      </p:cBhvr>
                                    </p:animEffect>
                                  </p:childTnLst>
                                </p:cTn>
                              </p:par>
                            </p:childTnLst>
                          </p:cTn>
                        </p:par>
                        <p:par>
                          <p:cTn id="9" fill="hold">
                            <p:stCondLst>
                              <p:cond delay="500"/>
                            </p:stCondLst>
                            <p:childTnLst>
                              <p:par>
                                <p:cTn id="10" presetID="12" presetClass="entr" presetSubtype="1" fill="hold" nodeType="afterEffect">
                                  <p:stCondLst>
                                    <p:cond delay="0"/>
                                  </p:stCondLst>
                                  <p:childTnLst>
                                    <p:set>
                                      <p:cBhvr>
                                        <p:cTn id="11" dur="1" fill="hold">
                                          <p:stCondLst>
                                            <p:cond delay="0"/>
                                          </p:stCondLst>
                                        </p:cTn>
                                        <p:tgtEl>
                                          <p:spTgt spid="62"/>
                                        </p:tgtEl>
                                        <p:attrNameLst>
                                          <p:attrName>style.visibility</p:attrName>
                                        </p:attrNameLst>
                                      </p:cBhvr>
                                      <p:to>
                                        <p:strVal val="visible"/>
                                      </p:to>
                                    </p:set>
                                    <p:anim calcmode="lin" valueType="num">
                                      <p:cBhvr>
                                        <p:cTn id="12" dur="500"/>
                                        <p:tgtEl>
                                          <p:spTgt spid="62"/>
                                        </p:tgtEl>
                                        <p:attrNameLst>
                                          <p:attrName>ppt_y</p:attrName>
                                        </p:attrNameLst>
                                      </p:cBhvr>
                                      <p:tavLst>
                                        <p:tav tm="0">
                                          <p:val>
                                            <p:strVal val="#ppt_y-#ppt_h*1.125000"/>
                                          </p:val>
                                        </p:tav>
                                        <p:tav tm="100000">
                                          <p:val>
                                            <p:strVal val="#ppt_y"/>
                                          </p:val>
                                        </p:tav>
                                      </p:tavLst>
                                    </p:anim>
                                    <p:animEffect transition="in" filter="wipe(down)">
                                      <p:cBhvr>
                                        <p:cTn id="13" dur="500"/>
                                        <p:tgtEl>
                                          <p:spTgt spid="62"/>
                                        </p:tgtEl>
                                      </p:cBhvr>
                                    </p:animEffect>
                                  </p:childTnLst>
                                </p:cTn>
                              </p:par>
                            </p:childTnLst>
                          </p:cTn>
                        </p:par>
                        <p:par>
                          <p:cTn id="14" fill="hold">
                            <p:stCondLst>
                              <p:cond delay="1000"/>
                            </p:stCondLst>
                            <p:childTnLst>
                              <p:par>
                                <p:cTn id="15" presetID="12" presetClass="entr" presetSubtype="1" fill="hold" nodeType="afterEffect">
                                  <p:stCondLst>
                                    <p:cond delay="0"/>
                                  </p:stCondLst>
                                  <p:childTnLst>
                                    <p:set>
                                      <p:cBhvr>
                                        <p:cTn id="16" dur="1" fill="hold">
                                          <p:stCondLst>
                                            <p:cond delay="0"/>
                                          </p:stCondLst>
                                        </p:cTn>
                                        <p:tgtEl>
                                          <p:spTgt spid="63"/>
                                        </p:tgtEl>
                                        <p:attrNameLst>
                                          <p:attrName>style.visibility</p:attrName>
                                        </p:attrNameLst>
                                      </p:cBhvr>
                                      <p:to>
                                        <p:strVal val="visible"/>
                                      </p:to>
                                    </p:set>
                                    <p:anim calcmode="lin" valueType="num">
                                      <p:cBhvr>
                                        <p:cTn id="17" dur="500"/>
                                        <p:tgtEl>
                                          <p:spTgt spid="63"/>
                                        </p:tgtEl>
                                        <p:attrNameLst>
                                          <p:attrName>ppt_y</p:attrName>
                                        </p:attrNameLst>
                                      </p:cBhvr>
                                      <p:tavLst>
                                        <p:tav tm="0">
                                          <p:val>
                                            <p:strVal val="#ppt_y-#ppt_h*1.125000"/>
                                          </p:val>
                                        </p:tav>
                                        <p:tav tm="100000">
                                          <p:val>
                                            <p:strVal val="#ppt_y"/>
                                          </p:val>
                                        </p:tav>
                                      </p:tavLst>
                                    </p:anim>
                                    <p:animEffect transition="in" filter="wipe(down)">
                                      <p:cBhvr>
                                        <p:cTn id="18" dur="500"/>
                                        <p:tgtEl>
                                          <p:spTgt spid="63"/>
                                        </p:tgtEl>
                                      </p:cBhvr>
                                    </p:animEffect>
                                  </p:childTnLst>
                                </p:cTn>
                              </p:par>
                            </p:childTnLst>
                          </p:cTn>
                        </p:par>
                        <p:par>
                          <p:cTn id="19" fill="hold">
                            <p:stCondLst>
                              <p:cond delay="1500"/>
                            </p:stCondLst>
                            <p:childTnLst>
                              <p:par>
                                <p:cTn id="20" presetID="12" presetClass="entr" presetSubtype="1" fill="hold" nodeType="afterEffect">
                                  <p:stCondLst>
                                    <p:cond delay="0"/>
                                  </p:stCondLst>
                                  <p:childTnLst>
                                    <p:set>
                                      <p:cBhvr>
                                        <p:cTn id="21" dur="1" fill="hold">
                                          <p:stCondLst>
                                            <p:cond delay="0"/>
                                          </p:stCondLst>
                                        </p:cTn>
                                        <p:tgtEl>
                                          <p:spTgt spid="64"/>
                                        </p:tgtEl>
                                        <p:attrNameLst>
                                          <p:attrName>style.visibility</p:attrName>
                                        </p:attrNameLst>
                                      </p:cBhvr>
                                      <p:to>
                                        <p:strVal val="visible"/>
                                      </p:to>
                                    </p:set>
                                    <p:anim calcmode="lin" valueType="num">
                                      <p:cBhvr>
                                        <p:cTn id="22" dur="500"/>
                                        <p:tgtEl>
                                          <p:spTgt spid="64"/>
                                        </p:tgtEl>
                                        <p:attrNameLst>
                                          <p:attrName>ppt_y</p:attrName>
                                        </p:attrNameLst>
                                      </p:cBhvr>
                                      <p:tavLst>
                                        <p:tav tm="0">
                                          <p:val>
                                            <p:strVal val="#ppt_y-#ppt_h*1.125000"/>
                                          </p:val>
                                        </p:tav>
                                        <p:tav tm="100000">
                                          <p:val>
                                            <p:strVal val="#ppt_y"/>
                                          </p:val>
                                        </p:tav>
                                      </p:tavLst>
                                    </p:anim>
                                    <p:animEffect transition="in" filter="wipe(down)">
                                      <p:cBhvr>
                                        <p:cTn id="23" dur="500"/>
                                        <p:tgtEl>
                                          <p:spTgt spid="64"/>
                                        </p:tgtEl>
                                      </p:cBhvr>
                                    </p:animEffect>
                                  </p:childTnLst>
                                </p:cTn>
                              </p:par>
                            </p:childTnLst>
                          </p:cTn>
                        </p:par>
                        <p:par>
                          <p:cTn id="24" fill="hold">
                            <p:stCondLst>
                              <p:cond delay="2000"/>
                            </p:stCondLst>
                            <p:childTnLst>
                              <p:par>
                                <p:cTn id="25" presetID="12" presetClass="entr" presetSubtype="1" fill="hold" nodeType="afterEffect">
                                  <p:stCondLst>
                                    <p:cond delay="0"/>
                                  </p:stCondLst>
                                  <p:childTnLst>
                                    <p:set>
                                      <p:cBhvr>
                                        <p:cTn id="26" dur="1" fill="hold">
                                          <p:stCondLst>
                                            <p:cond delay="0"/>
                                          </p:stCondLst>
                                        </p:cTn>
                                        <p:tgtEl>
                                          <p:spTgt spid="66"/>
                                        </p:tgtEl>
                                        <p:attrNameLst>
                                          <p:attrName>style.visibility</p:attrName>
                                        </p:attrNameLst>
                                      </p:cBhvr>
                                      <p:to>
                                        <p:strVal val="visible"/>
                                      </p:to>
                                    </p:set>
                                    <p:anim calcmode="lin" valueType="num">
                                      <p:cBhvr>
                                        <p:cTn id="27" dur="500"/>
                                        <p:tgtEl>
                                          <p:spTgt spid="66"/>
                                        </p:tgtEl>
                                        <p:attrNameLst>
                                          <p:attrName>ppt_y</p:attrName>
                                        </p:attrNameLst>
                                      </p:cBhvr>
                                      <p:tavLst>
                                        <p:tav tm="0">
                                          <p:val>
                                            <p:strVal val="#ppt_y-#ppt_h*1.125000"/>
                                          </p:val>
                                        </p:tav>
                                        <p:tav tm="100000">
                                          <p:val>
                                            <p:strVal val="#ppt_y"/>
                                          </p:val>
                                        </p:tav>
                                      </p:tavLst>
                                    </p:anim>
                                    <p:animEffect transition="in" filter="wipe(down)">
                                      <p:cBhvr>
                                        <p:cTn id="28"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1590675" y="1678305"/>
            <a:ext cx="8446770" cy="3415030"/>
          </a:xfrm>
          <a:prstGeom prst="rect">
            <a:avLst/>
          </a:prstGeom>
          <a:noFill/>
          <a:ln>
            <a:noFill/>
          </a:ln>
        </p:spPr>
        <p:txBody>
          <a:bodyPr wrap="none" rtlCol="0" anchor="t">
            <a:spAutoFit/>
          </a:bodyPr>
          <a:lstStyle/>
          <a:p>
            <a:pPr algn="ct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第三节</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医学社会组织的管</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理法规</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 name="矩形 19"/>
          <p:cNvSpPr/>
          <p:nvPr>
            <p:custDataLst>
              <p:tags r:id="rId1"/>
            </p:custDataLst>
          </p:nvPr>
        </p:nvSpPr>
        <p:spPr>
          <a:xfrm>
            <a:off x="4624705" y="1785938"/>
            <a:ext cx="2533650" cy="473075"/>
          </a:xfrm>
          <a:prstGeom prst="rect">
            <a:avLst/>
          </a:prstGeom>
          <a:solidFill>
            <a:srgbClr val="5B9BD4"/>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buClrTx/>
              <a:buSzTx/>
              <a:buFontTx/>
            </a:pPr>
            <a:r>
              <a:rPr lang="en-US" altLang="zh-CN" sz="1600" b="1" strike="noStrike" spc="150" noProof="1" dirty="0">
                <a:solidFill>
                  <a:srgbClr val="FFFFFF"/>
                </a:solidFill>
                <a:uFillTx/>
                <a:latin typeface="微软雅黑" panose="020B0503020204020204" charset="-122"/>
                <a:ea typeface="微软雅黑" panose="020B0503020204020204" charset="-122"/>
                <a:cs typeface="Arial" panose="020B0604020202020204" pitchFamily="34" charset="0"/>
              </a:rPr>
              <a:t>（二）卫生法律法规关系的客体</a:t>
            </a:r>
            <a:endParaRPr lang="en-US" altLang="zh-CN" sz="1600" b="1" strike="noStrike" spc="150" noProof="1" dirty="0">
              <a:solidFill>
                <a:srgbClr val="FFFFFF"/>
              </a:solidFill>
              <a:uFillTx/>
              <a:latin typeface="微软雅黑" panose="020B0503020204020204" charset="-122"/>
              <a:ea typeface="微软雅黑" panose="020B0503020204020204" charset="-122"/>
              <a:cs typeface="Arial" panose="020B0604020202020204" pitchFamily="34" charset="0"/>
            </a:endParaRPr>
          </a:p>
        </p:txBody>
      </p:sp>
      <p:sp>
        <p:nvSpPr>
          <p:cNvPr id="21" name="矩形 20"/>
          <p:cNvSpPr/>
          <p:nvPr>
            <p:custDataLst>
              <p:tags r:id="rId2"/>
            </p:custDataLst>
          </p:nvPr>
        </p:nvSpPr>
        <p:spPr>
          <a:xfrm>
            <a:off x="4624705" y="2259330"/>
            <a:ext cx="2533650" cy="3133090"/>
          </a:xfrm>
          <a:prstGeom prst="rect">
            <a:avLst/>
          </a:prstGeom>
          <a:solidFill>
            <a:srgbClr val="FFFFFF">
              <a:lumMod val="95000"/>
            </a:srgbClr>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endParaRPr lang="zh-CN" altLang="en-US" strike="noStrike" noProof="1">
              <a:latin typeface="微软雅黑" panose="020B0503020204020204" charset="-122"/>
              <a:ea typeface="微软雅黑" panose="020B0503020204020204" charset="-122"/>
            </a:endParaRPr>
          </a:p>
        </p:txBody>
      </p:sp>
      <p:sp>
        <p:nvSpPr>
          <p:cNvPr id="23" name="矩形 22"/>
          <p:cNvSpPr/>
          <p:nvPr>
            <p:custDataLst>
              <p:tags r:id="rId3"/>
            </p:custDataLst>
          </p:nvPr>
        </p:nvSpPr>
        <p:spPr>
          <a:xfrm>
            <a:off x="7461568" y="1785938"/>
            <a:ext cx="2532063" cy="473075"/>
          </a:xfrm>
          <a:prstGeom prst="rect">
            <a:avLst/>
          </a:prstGeom>
          <a:solidFill>
            <a:srgbClr val="5B9BD4"/>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r>
              <a:rPr lang="en-US" altLang="zh-CN" sz="1600" b="1" strike="noStrike" spc="150" noProof="1" dirty="0">
                <a:solidFill>
                  <a:srgbClr val="FFFFFF"/>
                </a:solidFill>
                <a:effectLst/>
                <a:uFillTx/>
                <a:latin typeface="微软雅黑" panose="020B0503020204020204" charset="-122"/>
                <a:ea typeface="微软雅黑" panose="020B0503020204020204" charset="-122"/>
                <a:cs typeface="Arial" panose="020B0604020202020204" pitchFamily="34" charset="0"/>
              </a:rPr>
              <a:t>（三）卫生法律法规关系的内容</a:t>
            </a:r>
            <a:endParaRPr lang="en-US" altLang="zh-CN" sz="1600" b="1" strike="noStrike" spc="150" noProof="1" dirty="0">
              <a:solidFill>
                <a:srgbClr val="FFFFFF"/>
              </a:solidFill>
              <a:effectLst/>
              <a:uFillTx/>
              <a:latin typeface="微软雅黑" panose="020B0503020204020204" charset="-122"/>
              <a:ea typeface="微软雅黑" panose="020B0503020204020204" charset="-122"/>
              <a:cs typeface="Arial" panose="020B0604020202020204" pitchFamily="34" charset="0"/>
            </a:endParaRPr>
          </a:p>
        </p:txBody>
      </p:sp>
      <p:sp>
        <p:nvSpPr>
          <p:cNvPr id="24" name="矩形 23"/>
          <p:cNvSpPr/>
          <p:nvPr>
            <p:custDataLst>
              <p:tags r:id="rId4"/>
            </p:custDataLst>
          </p:nvPr>
        </p:nvSpPr>
        <p:spPr>
          <a:xfrm>
            <a:off x="7461885" y="2259330"/>
            <a:ext cx="2532380" cy="3099435"/>
          </a:xfrm>
          <a:prstGeom prst="rect">
            <a:avLst/>
          </a:prstGeom>
          <a:solidFill>
            <a:srgbClr val="FFFFFF">
              <a:lumMod val="95000"/>
            </a:srgbClr>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endParaRPr lang="zh-CN" altLang="en-US" strike="noStrike" noProof="1">
              <a:latin typeface="微软雅黑" panose="020B0503020204020204" charset="-122"/>
              <a:ea typeface="微软雅黑" panose="020B0503020204020204" charset="-122"/>
            </a:endParaRPr>
          </a:p>
        </p:txBody>
      </p:sp>
      <p:sp>
        <p:nvSpPr>
          <p:cNvPr id="2" name="矩形 1"/>
          <p:cNvSpPr/>
          <p:nvPr>
            <p:custDataLst>
              <p:tags r:id="rId5"/>
            </p:custDataLst>
          </p:nvPr>
        </p:nvSpPr>
        <p:spPr>
          <a:xfrm>
            <a:off x="1789430" y="1785938"/>
            <a:ext cx="2532063" cy="473075"/>
          </a:xfrm>
          <a:prstGeom prst="rect">
            <a:avLst/>
          </a:prstGeom>
          <a:solidFill>
            <a:srgbClr val="5B9BD4"/>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r>
              <a:rPr lang="en-US" altLang="zh-CN" sz="1600" b="1" strike="noStrike" spc="150" noProof="1" dirty="0">
                <a:solidFill>
                  <a:srgbClr val="FFFFFF"/>
                </a:solidFill>
                <a:uFillTx/>
                <a:latin typeface="微软雅黑" panose="020B0503020204020204" charset="-122"/>
                <a:ea typeface="微软雅黑" panose="020B0503020204020204" charset="-122"/>
                <a:cs typeface="Arial" panose="020B0604020202020204" pitchFamily="34" charset="0"/>
              </a:rPr>
              <a:t>（一）卫生法律法规关系的主体</a:t>
            </a:r>
            <a:endParaRPr lang="en-US" altLang="zh-CN" sz="1600" b="1" strike="noStrike" spc="150" noProof="1" dirty="0">
              <a:solidFill>
                <a:srgbClr val="FFFFFF"/>
              </a:solidFill>
              <a:uFillTx/>
              <a:latin typeface="微软雅黑" panose="020B0503020204020204" charset="-122"/>
              <a:ea typeface="微软雅黑" panose="020B0503020204020204" charset="-122"/>
              <a:cs typeface="Arial" panose="020B0604020202020204" pitchFamily="34" charset="0"/>
            </a:endParaRPr>
          </a:p>
        </p:txBody>
      </p:sp>
      <p:sp>
        <p:nvSpPr>
          <p:cNvPr id="5" name="矩形 4"/>
          <p:cNvSpPr/>
          <p:nvPr>
            <p:custDataLst>
              <p:tags r:id="rId6"/>
            </p:custDataLst>
          </p:nvPr>
        </p:nvSpPr>
        <p:spPr>
          <a:xfrm>
            <a:off x="1789430" y="2259330"/>
            <a:ext cx="2532380" cy="3133090"/>
          </a:xfrm>
          <a:prstGeom prst="rect">
            <a:avLst/>
          </a:prstGeom>
          <a:solidFill>
            <a:srgbClr val="FFFFFF">
              <a:lumMod val="95000"/>
            </a:srgbClr>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endParaRPr lang="zh-CN" altLang="en-US" strike="noStrike" noProof="1">
              <a:latin typeface="微软雅黑" panose="020B0503020204020204" charset="-122"/>
              <a:ea typeface="微软雅黑" panose="020B0503020204020204" charset="-122"/>
            </a:endParaRPr>
          </a:p>
        </p:txBody>
      </p:sp>
      <p:sp>
        <p:nvSpPr>
          <p:cNvPr id="25" name="矩形 24"/>
          <p:cNvSpPr/>
          <p:nvPr>
            <p:custDataLst>
              <p:tags r:id="rId7"/>
            </p:custDataLst>
          </p:nvPr>
        </p:nvSpPr>
        <p:spPr>
          <a:xfrm>
            <a:off x="1838960" y="2456180"/>
            <a:ext cx="2365375" cy="2130425"/>
          </a:xfrm>
          <a:prstGeom prst="rect">
            <a:avLst/>
          </a:prstGeom>
        </p:spPr>
        <p:txBody>
          <a:bodyPr wrap="square" tIns="46800" bIns="46800">
            <a:noAutofit/>
          </a:bodyPr>
          <a:p>
            <a:pPr lvl="0" algn="just" fontAlgn="base">
              <a:lnSpc>
                <a:spcPct val="120000"/>
              </a:lnSpc>
              <a:spcAft>
                <a:spcPts val="1000"/>
              </a:spcAft>
              <a:defRPr/>
            </a:pPr>
            <a:r>
              <a:rPr lang="zh-CN" altLang="en-US" sz="1200" b="0" strike="noStrike" spc="150" noProof="1">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rPr>
              <a:t>我国卫生法律法规关系的主体是指卫生法律法规的参加者，具体指享受权利、承担义务的单位和个人。包括卫生行政部门、社会医疗卫生保健机构、与医疗卫生单位发生直接或间接关系的企事业单位、我国公民和境内的外国人。</a:t>
            </a:r>
            <a:endParaRPr lang="zh-CN" altLang="en-US" sz="1200" b="0" strike="noStrike" spc="150" noProof="1">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26" name="矩形 25"/>
          <p:cNvSpPr/>
          <p:nvPr>
            <p:custDataLst>
              <p:tags r:id="rId8"/>
            </p:custDataLst>
          </p:nvPr>
        </p:nvSpPr>
        <p:spPr>
          <a:xfrm>
            <a:off x="7550150" y="2456180"/>
            <a:ext cx="2334895" cy="2368550"/>
          </a:xfrm>
          <a:prstGeom prst="rect">
            <a:avLst/>
          </a:prstGeom>
        </p:spPr>
        <p:txBody>
          <a:bodyPr wrap="square" tIns="46800" bIns="46800"/>
          <a:p>
            <a:pPr lvl="0" algn="just" fontAlgn="base">
              <a:lnSpc>
                <a:spcPct val="120000"/>
              </a:lnSpc>
              <a:spcAft>
                <a:spcPts val="1000"/>
              </a:spcAft>
              <a:defRPr/>
            </a:pPr>
            <a:r>
              <a:rPr lang="zh-CN" altLang="en-US" sz="1200" b="0" strike="noStrike" noProof="1">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rPr>
              <a:t>我国卫生法律法规关系的内容是卫生法律法规关系的主体依法享有的权利及承担的义务，是法律的基础。如护理人员的权利是依法实施护理服务，并获得相应的报酬，其义务是为患者提供及时、准确、周到的护理服务。如果护士不履行或者没有按要求履行其义务，将会受到卫生法律法规相应的处理。</a:t>
            </a:r>
            <a:endParaRPr lang="zh-CN" altLang="en-US" sz="1200" b="0" strike="noStrike" noProof="1">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27" name="矩形 26"/>
          <p:cNvSpPr/>
          <p:nvPr>
            <p:custDataLst>
              <p:tags r:id="rId9"/>
            </p:custDataLst>
          </p:nvPr>
        </p:nvSpPr>
        <p:spPr>
          <a:xfrm>
            <a:off x="4743450" y="2456180"/>
            <a:ext cx="2334260" cy="2368550"/>
          </a:xfrm>
          <a:prstGeom prst="rect">
            <a:avLst/>
          </a:prstGeom>
        </p:spPr>
        <p:txBody>
          <a:bodyPr wrap="square" tIns="46800" bIns="46800">
            <a:normAutofit fontScale="80000"/>
          </a:bodyPr>
          <a:p>
            <a:pPr lvl="0" algn="just" fontAlgn="base">
              <a:lnSpc>
                <a:spcPct val="120000"/>
              </a:lnSpc>
              <a:spcAft>
                <a:spcPts val="1000"/>
              </a:spcAft>
              <a:defRPr/>
            </a:pPr>
            <a:r>
              <a:rPr lang="zh-CN" altLang="en-US" sz="1500" b="0" strike="noStrike" spc="150" noProof="1">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rPr>
              <a:t>法规的最终目的是保护人的生命和健康，在预防疾病、诊疗护理、优生优育、卫生保健等方面都有具体而明确的规定。具体的法律法规关系都具有各自的客体，如在药品生产中，药品是客体；在医疗护理服务活动中，各种医疗护理行为就属于卫生法律法规关系中客体的范畴。</a:t>
            </a:r>
            <a:endParaRPr lang="zh-CN" altLang="en-US" sz="1500" b="0" strike="noStrike" spc="150" noProof="1">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31" name="等腰三角形 30"/>
          <p:cNvSpPr/>
          <p:nvPr>
            <p:custDataLst>
              <p:tags r:id="rId10"/>
            </p:custDataLst>
          </p:nvPr>
        </p:nvSpPr>
        <p:spPr>
          <a:xfrm rot="5400000">
            <a:off x="4224655" y="4500563"/>
            <a:ext cx="498475" cy="298450"/>
          </a:xfrm>
          <a:prstGeom prst="triangle">
            <a:avLst/>
          </a:prstGeom>
          <a:solidFill>
            <a:srgbClr val="5B9BD4"/>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endParaRPr lang="zh-CN" altLang="en-US" strike="noStrike" noProof="1">
              <a:latin typeface="微软雅黑" panose="020B0503020204020204" charset="-122"/>
              <a:ea typeface="微软雅黑" panose="020B0503020204020204" charset="-122"/>
            </a:endParaRPr>
          </a:p>
        </p:txBody>
      </p:sp>
      <p:sp>
        <p:nvSpPr>
          <p:cNvPr id="32" name="等腰三角形 31"/>
          <p:cNvSpPr/>
          <p:nvPr>
            <p:custDataLst>
              <p:tags r:id="rId11"/>
            </p:custDataLst>
          </p:nvPr>
        </p:nvSpPr>
        <p:spPr>
          <a:xfrm rot="5400000">
            <a:off x="7064693" y="4500563"/>
            <a:ext cx="498475" cy="298450"/>
          </a:xfrm>
          <a:prstGeom prst="triangle">
            <a:avLst/>
          </a:prstGeom>
          <a:solidFill>
            <a:srgbClr val="5B9BD4"/>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endParaRPr lang="zh-CN" altLang="en-US" strike="noStrike" noProof="1">
              <a:latin typeface="微软雅黑" panose="020B0503020204020204" charset="-122"/>
              <a:ea typeface="微软雅黑" panose="020B0503020204020204" charset="-122"/>
            </a:endParaRPr>
          </a:p>
        </p:txBody>
      </p:sp>
      <p:sp>
        <p:nvSpPr>
          <p:cNvPr id="4" name="Title 6"/>
          <p:cNvSpPr txBox="1"/>
          <p:nvPr>
            <p:custDataLst>
              <p:tags r:id="rId12"/>
            </p:custDataLst>
          </p:nvPr>
        </p:nvSpPr>
        <p:spPr>
          <a:xfrm>
            <a:off x="231407" y="97384"/>
            <a:ext cx="621093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一、中国卫生法律法规的构成要素</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1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7" grpId="0"/>
      <p:bldP spid="2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9784873da7d5dd939555a422eff551ceed9e77a644dba-7A8xtg"/>
          <p:cNvPicPr>
            <a:picLocks noChangeAspect="1"/>
          </p:cNvPicPr>
          <p:nvPr/>
        </p:nvPicPr>
        <p:blipFill>
          <a:blip r:embed="rId1"/>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984250" y="1511935"/>
            <a:ext cx="1452880" cy="3046095"/>
          </a:xfrm>
          <a:prstGeom prst="rect">
            <a:avLst/>
          </a:prstGeom>
          <a:noFill/>
        </p:spPr>
        <p:txBody>
          <a:bodyPr wrap="square" rtlCol="0">
            <a:spAutoFit/>
          </a:bodyPr>
          <a:lstStyle/>
          <a:p>
            <a:r>
              <a:rPr lang="zh-CN" altLang="en-US" sz="9600" b="1">
                <a:solidFill>
                  <a:srgbClr val="5A84AF"/>
                </a:solidFill>
                <a:latin typeface="黑体" panose="02010609060101010101" charset="-122"/>
                <a:ea typeface="黑体" panose="02010609060101010101" charset="-122"/>
              </a:rPr>
              <a:t>目</a:t>
            </a:r>
            <a:endParaRPr lang="zh-CN" altLang="en-US" sz="9600" b="1">
              <a:solidFill>
                <a:srgbClr val="5A84AF"/>
              </a:solidFill>
              <a:latin typeface="黑体" panose="02010609060101010101" charset="-122"/>
              <a:ea typeface="黑体" panose="02010609060101010101" charset="-122"/>
            </a:endParaRPr>
          </a:p>
          <a:p>
            <a:r>
              <a:rPr lang="zh-CN" altLang="en-US" sz="9600" b="1">
                <a:solidFill>
                  <a:srgbClr val="5A84AF"/>
                </a:solidFill>
                <a:latin typeface="黑体" panose="02010609060101010101" charset="-122"/>
                <a:ea typeface="黑体" panose="02010609060101010101" charset="-122"/>
              </a:rPr>
              <a:t>录</a:t>
            </a:r>
            <a:endParaRPr lang="zh-CN" altLang="en-US" sz="9600" b="1">
              <a:solidFill>
                <a:srgbClr val="5A84AF"/>
              </a:solidFill>
              <a:latin typeface="黑体" panose="02010609060101010101" charset="-122"/>
              <a:ea typeface="黑体" panose="02010609060101010101" charset="-122"/>
            </a:endParaRPr>
          </a:p>
        </p:txBody>
      </p:sp>
      <p:grpSp>
        <p:nvGrpSpPr>
          <p:cNvPr id="17" name="组合 16"/>
          <p:cNvGrpSpPr/>
          <p:nvPr/>
        </p:nvGrpSpPr>
        <p:grpSpPr>
          <a:xfrm>
            <a:off x="3968022" y="444232"/>
            <a:ext cx="3498580" cy="540000"/>
            <a:chOff x="1397186" y="3857714"/>
            <a:chExt cx="4055189" cy="549605"/>
          </a:xfrm>
        </p:grpSpPr>
        <p:sp>
          <p:nvSpPr>
            <p:cNvPr id="54"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a:t>
              </a:r>
              <a:r>
                <a:rPr lang="zh-CN" altLang="en-US" sz="1800" dirty="0" smtClean="0">
                  <a:solidFill>
                    <a:schemeClr val="bg1"/>
                  </a:solidFill>
                  <a:uFillTx/>
                  <a:latin typeface="华文细黑" panose="02010600040101010101" charset="-122"/>
                  <a:ea typeface="字魂70号-灵悦黑体"/>
                  <a:sym typeface="华文细黑" panose="02010600040101010101" charset="-122"/>
                </a:rPr>
                <a:t>一章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55" name="矩形 54"/>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rPr>
                <a:t>绪论</a:t>
              </a:r>
              <a:endPar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18" name="组合 17"/>
          <p:cNvGrpSpPr/>
          <p:nvPr/>
        </p:nvGrpSpPr>
        <p:grpSpPr>
          <a:xfrm>
            <a:off x="7990570" y="444232"/>
            <a:ext cx="3698922" cy="540000"/>
            <a:chOff x="1397186" y="3857714"/>
            <a:chExt cx="4225649" cy="549605"/>
          </a:xfrm>
        </p:grpSpPr>
        <p:sp>
          <p:nvSpPr>
            <p:cNvPr id="20"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第二章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1" name="矩形 20"/>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中国</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卫生法律法规</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3" name="组合 22"/>
          <p:cNvGrpSpPr/>
          <p:nvPr/>
        </p:nvGrpSpPr>
        <p:grpSpPr>
          <a:xfrm>
            <a:off x="3968022" y="1353807"/>
            <a:ext cx="3498580" cy="540000"/>
            <a:chOff x="1397186" y="3857714"/>
            <a:chExt cx="4225649" cy="549605"/>
          </a:xfrm>
        </p:grpSpPr>
        <p:sp>
          <p:nvSpPr>
            <p:cNvPr id="24"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第三章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5" name="矩形 24"/>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医学</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社会组织法律法规</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6" name="组合 25"/>
          <p:cNvGrpSpPr/>
          <p:nvPr/>
        </p:nvGrpSpPr>
        <p:grpSpPr>
          <a:xfrm>
            <a:off x="7990570" y="1353807"/>
            <a:ext cx="3698922" cy="540000"/>
            <a:chOff x="1397186" y="3857714"/>
            <a:chExt cx="4055189" cy="549605"/>
          </a:xfrm>
        </p:grpSpPr>
        <p:sp>
          <p:nvSpPr>
            <p:cNvPr id="27"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第四章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8" name="矩形 27"/>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医疗</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机构管理法律法规</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9" name="组合 28"/>
          <p:cNvGrpSpPr/>
          <p:nvPr/>
        </p:nvGrpSpPr>
        <p:grpSpPr>
          <a:xfrm>
            <a:off x="3968022" y="2271878"/>
            <a:ext cx="3498580" cy="540000"/>
            <a:chOff x="1397186" y="3857714"/>
            <a:chExt cx="4055189" cy="549605"/>
          </a:xfrm>
        </p:grpSpPr>
        <p:sp>
          <p:nvSpPr>
            <p:cNvPr id="31"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第五章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3" name="矩形 32"/>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护士</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管理法律制度</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34" name="组合 33"/>
          <p:cNvGrpSpPr/>
          <p:nvPr/>
        </p:nvGrpSpPr>
        <p:grpSpPr>
          <a:xfrm>
            <a:off x="7990570" y="2271878"/>
            <a:ext cx="3698922" cy="540000"/>
            <a:chOff x="1397186" y="3857714"/>
            <a:chExt cx="4225649" cy="549605"/>
          </a:xfrm>
        </p:grpSpPr>
        <p:sp>
          <p:nvSpPr>
            <p:cNvPr id="35"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第六章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6" name="矩形 35"/>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护理</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法律关系</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37" name="组合 36"/>
          <p:cNvGrpSpPr/>
          <p:nvPr/>
        </p:nvGrpSpPr>
        <p:grpSpPr>
          <a:xfrm>
            <a:off x="7990570" y="3201277"/>
            <a:ext cx="3698922" cy="540000"/>
            <a:chOff x="1397186" y="3857714"/>
            <a:chExt cx="4055189" cy="549605"/>
          </a:xfrm>
        </p:grpSpPr>
        <p:sp>
          <p:nvSpPr>
            <p:cNvPr id="38"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第八章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9" name="矩形 38"/>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执</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业医师法律法规</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0" name="组合 39"/>
          <p:cNvGrpSpPr/>
          <p:nvPr/>
        </p:nvGrpSpPr>
        <p:grpSpPr>
          <a:xfrm>
            <a:off x="4008027" y="3201277"/>
            <a:ext cx="3498580" cy="540000"/>
            <a:chOff x="1397186" y="3857714"/>
            <a:chExt cx="4225649" cy="549605"/>
          </a:xfrm>
        </p:grpSpPr>
        <p:sp>
          <p:nvSpPr>
            <p:cNvPr id="41"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第七章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42" name="矩形 41"/>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护理</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行为法律风险管理制度</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3" name="组合 42"/>
          <p:cNvGrpSpPr/>
          <p:nvPr/>
        </p:nvGrpSpPr>
        <p:grpSpPr>
          <a:xfrm>
            <a:off x="3989612" y="4091547"/>
            <a:ext cx="3498580" cy="540000"/>
            <a:chOff x="1397186" y="3857714"/>
            <a:chExt cx="4055189" cy="549605"/>
          </a:xfrm>
        </p:grpSpPr>
        <p:sp>
          <p:nvSpPr>
            <p:cNvPr id="44"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第九章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45" name="矩形 44"/>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药品管理法律法规</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 name="组合 3"/>
          <p:cNvGrpSpPr/>
          <p:nvPr/>
        </p:nvGrpSpPr>
        <p:grpSpPr>
          <a:xfrm>
            <a:off x="7990570" y="4091547"/>
            <a:ext cx="3698922" cy="540000"/>
            <a:chOff x="1397186" y="3857714"/>
            <a:chExt cx="4225649" cy="549605"/>
          </a:xfrm>
        </p:grpSpPr>
        <p:sp>
          <p:nvSpPr>
            <p:cNvPr id="5"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6" name="矩形 5"/>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突发</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公共卫生事件与灾害事故应急处理法律法规</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7" name="组合 6"/>
          <p:cNvGrpSpPr/>
          <p:nvPr/>
        </p:nvGrpSpPr>
        <p:grpSpPr>
          <a:xfrm>
            <a:off x="7990570" y="4981817"/>
            <a:ext cx="3698922" cy="540000"/>
            <a:chOff x="1397186" y="3857714"/>
            <a:chExt cx="4055189" cy="549605"/>
          </a:xfrm>
        </p:grpSpPr>
        <p:sp>
          <p:nvSpPr>
            <p:cNvPr id="8"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en-US" altLang="zh-CN"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二章</a:t>
              </a:r>
              <a:endParaRPr lang="zh-CN" altLang="en-US" sz="1800" dirty="0">
                <a:solidFill>
                  <a:schemeClr val="bg1"/>
                </a:solidFill>
                <a:latin typeface="华文细黑" panose="02010600040101010101" charset="-122"/>
                <a:ea typeface="字魂70号-灵悦黑体"/>
                <a:sym typeface="华文细黑" panose="02010600040101010101" charset="-122"/>
              </a:endParaRPr>
            </a:p>
          </p:txBody>
        </p:sp>
        <p:sp>
          <p:nvSpPr>
            <p:cNvPr id="10" name="矩形 9"/>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献血</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法律法规</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11" name="组合 10"/>
          <p:cNvGrpSpPr/>
          <p:nvPr/>
        </p:nvGrpSpPr>
        <p:grpSpPr>
          <a:xfrm>
            <a:off x="4008027" y="4981817"/>
            <a:ext cx="3498580" cy="540000"/>
            <a:chOff x="1397186" y="3857714"/>
            <a:chExt cx="4225649" cy="549605"/>
          </a:xfrm>
        </p:grpSpPr>
        <p:sp>
          <p:nvSpPr>
            <p:cNvPr id="12"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en-US" altLang="zh-CN"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一章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13" name="矩形 12"/>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传染病</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防治法律法规</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52" name="组合 51"/>
          <p:cNvGrpSpPr/>
          <p:nvPr/>
        </p:nvGrpSpPr>
        <p:grpSpPr>
          <a:xfrm>
            <a:off x="3989612" y="5904616"/>
            <a:ext cx="3498580" cy="540000"/>
            <a:chOff x="1397186" y="3857714"/>
            <a:chExt cx="4055189" cy="549605"/>
          </a:xfrm>
        </p:grpSpPr>
        <p:sp>
          <p:nvSpPr>
            <p:cNvPr id="53"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en-US" altLang="zh-CN"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三章</a:t>
              </a:r>
              <a:endParaRPr lang="zh-CN" altLang="en-US" sz="1800" dirty="0">
                <a:solidFill>
                  <a:schemeClr val="bg1"/>
                </a:solidFill>
                <a:latin typeface="华文细黑" panose="02010600040101010101" charset="-122"/>
                <a:ea typeface="字魂70号-灵悦黑体"/>
                <a:sym typeface="华文细黑" panose="02010600040101010101" charset="-122"/>
              </a:endParaRPr>
            </a:p>
          </p:txBody>
        </p:sp>
        <p:sp>
          <p:nvSpPr>
            <p:cNvPr id="56" name="矩形 55"/>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中医药</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法律法规</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57" name="组合 56"/>
          <p:cNvGrpSpPr/>
          <p:nvPr/>
        </p:nvGrpSpPr>
        <p:grpSpPr>
          <a:xfrm>
            <a:off x="7990570" y="5904616"/>
            <a:ext cx="3698922" cy="540000"/>
            <a:chOff x="1397186" y="3857714"/>
            <a:chExt cx="4225649" cy="549605"/>
          </a:xfrm>
        </p:grpSpPr>
        <p:sp>
          <p:nvSpPr>
            <p:cNvPr id="58"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en-US" altLang="zh-CN"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四章</a:t>
              </a:r>
              <a:endParaRPr lang="zh-CN" altLang="en-US" sz="1800" dirty="0">
                <a:solidFill>
                  <a:schemeClr val="bg1"/>
                </a:solidFill>
                <a:latin typeface="华文细黑" panose="02010600040101010101" charset="-122"/>
                <a:ea typeface="字魂70号-灵悦黑体"/>
                <a:sym typeface="华文细黑" panose="02010600040101010101" charset="-122"/>
              </a:endParaRPr>
            </a:p>
          </p:txBody>
        </p:sp>
        <p:sp>
          <p:nvSpPr>
            <p:cNvPr id="59" name="矩形 58"/>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母</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婴保健法律法规</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par>
                          <p:cTn id="8" fill="hold">
                            <p:stCondLst>
                              <p:cond delay="2000"/>
                            </p:stCondLst>
                            <p:childTnLst>
                              <p:par>
                                <p:cTn id="9" presetID="1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ppt_x</p:attrName>
                                        </p:attrNameLst>
                                      </p:cBhvr>
                                      <p:tavLst>
                                        <p:tav tm="0">
                                          <p:val>
                                            <p:strVal val="#ppt_x-#ppt_w*1.125000"/>
                                          </p:val>
                                        </p:tav>
                                        <p:tav tm="100000">
                                          <p:val>
                                            <p:strVal val="#ppt_x"/>
                                          </p:val>
                                        </p:tav>
                                      </p:tavLst>
                                    </p:anim>
                                    <p:animEffect transition="in" filter="wipe(right)">
                                      <p:cBhvr>
                                        <p:cTn id="12" dur="500"/>
                                        <p:tgtEl>
                                          <p:spTgt spid="17"/>
                                        </p:tgtEl>
                                      </p:cBhvr>
                                    </p:animEffect>
                                  </p:childTnLst>
                                </p:cTn>
                              </p:par>
                            </p:childTnLst>
                          </p:cTn>
                        </p:par>
                        <p:par>
                          <p:cTn id="13" fill="hold">
                            <p:stCondLst>
                              <p:cond delay="2500"/>
                            </p:stCondLst>
                            <p:childTnLst>
                              <p:par>
                                <p:cTn id="14" presetID="12" presetClass="entr" presetSubtype="8"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p:tgtEl>
                                          <p:spTgt spid="18"/>
                                        </p:tgtEl>
                                        <p:attrNameLst>
                                          <p:attrName>ppt_x</p:attrName>
                                        </p:attrNameLst>
                                      </p:cBhvr>
                                      <p:tavLst>
                                        <p:tav tm="0">
                                          <p:val>
                                            <p:strVal val="#ppt_x-#ppt_w*1.125000"/>
                                          </p:val>
                                        </p:tav>
                                        <p:tav tm="100000">
                                          <p:val>
                                            <p:strVal val="#ppt_x"/>
                                          </p:val>
                                        </p:tav>
                                      </p:tavLst>
                                    </p:anim>
                                    <p:animEffect transition="in" filter="wipe(right)">
                                      <p:cBhvr>
                                        <p:cTn id="17" dur="500"/>
                                        <p:tgtEl>
                                          <p:spTgt spid="18"/>
                                        </p:tgtEl>
                                      </p:cBhvr>
                                    </p:animEffect>
                                  </p:childTnLst>
                                </p:cTn>
                              </p:par>
                            </p:childTnLst>
                          </p:cTn>
                        </p:par>
                        <p:par>
                          <p:cTn id="18" fill="hold">
                            <p:stCondLst>
                              <p:cond delay="3000"/>
                            </p:stCondLst>
                            <p:childTnLst>
                              <p:par>
                                <p:cTn id="19" presetID="12" presetClass="entr" presetSubtype="8"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p:tgtEl>
                                          <p:spTgt spid="23"/>
                                        </p:tgtEl>
                                        <p:attrNameLst>
                                          <p:attrName>ppt_x</p:attrName>
                                        </p:attrNameLst>
                                      </p:cBhvr>
                                      <p:tavLst>
                                        <p:tav tm="0">
                                          <p:val>
                                            <p:strVal val="#ppt_x-#ppt_w*1.125000"/>
                                          </p:val>
                                        </p:tav>
                                        <p:tav tm="100000">
                                          <p:val>
                                            <p:strVal val="#ppt_x"/>
                                          </p:val>
                                        </p:tav>
                                      </p:tavLst>
                                    </p:anim>
                                    <p:animEffect transition="in" filter="wipe(right)">
                                      <p:cBhvr>
                                        <p:cTn id="22" dur="500"/>
                                        <p:tgtEl>
                                          <p:spTgt spid="23"/>
                                        </p:tgtEl>
                                      </p:cBhvr>
                                    </p:animEffect>
                                  </p:childTnLst>
                                </p:cTn>
                              </p:par>
                            </p:childTnLst>
                          </p:cTn>
                        </p:par>
                        <p:par>
                          <p:cTn id="23" fill="hold">
                            <p:stCondLst>
                              <p:cond delay="3500"/>
                            </p:stCondLst>
                            <p:childTnLst>
                              <p:par>
                                <p:cTn id="24" presetID="12" presetClass="entr" presetSubtype="8"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p:tgtEl>
                                          <p:spTgt spid="26"/>
                                        </p:tgtEl>
                                        <p:attrNameLst>
                                          <p:attrName>ppt_x</p:attrName>
                                        </p:attrNameLst>
                                      </p:cBhvr>
                                      <p:tavLst>
                                        <p:tav tm="0">
                                          <p:val>
                                            <p:strVal val="#ppt_x-#ppt_w*1.125000"/>
                                          </p:val>
                                        </p:tav>
                                        <p:tav tm="100000">
                                          <p:val>
                                            <p:strVal val="#ppt_x"/>
                                          </p:val>
                                        </p:tav>
                                      </p:tavLst>
                                    </p:anim>
                                    <p:animEffect transition="in" filter="wipe(right)">
                                      <p:cBhvr>
                                        <p:cTn id="27" dur="500"/>
                                        <p:tgtEl>
                                          <p:spTgt spid="26"/>
                                        </p:tgtEl>
                                      </p:cBhvr>
                                    </p:animEffect>
                                  </p:childTnLst>
                                </p:cTn>
                              </p:par>
                            </p:childTnLst>
                          </p:cTn>
                        </p:par>
                        <p:par>
                          <p:cTn id="28" fill="hold">
                            <p:stCondLst>
                              <p:cond delay="4000"/>
                            </p:stCondLst>
                            <p:childTnLst>
                              <p:par>
                                <p:cTn id="29" presetID="12" presetClass="entr" presetSubtype="8"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p:tgtEl>
                                          <p:spTgt spid="29"/>
                                        </p:tgtEl>
                                        <p:attrNameLst>
                                          <p:attrName>ppt_x</p:attrName>
                                        </p:attrNameLst>
                                      </p:cBhvr>
                                      <p:tavLst>
                                        <p:tav tm="0">
                                          <p:val>
                                            <p:strVal val="#ppt_x-#ppt_w*1.125000"/>
                                          </p:val>
                                        </p:tav>
                                        <p:tav tm="100000">
                                          <p:val>
                                            <p:strVal val="#ppt_x"/>
                                          </p:val>
                                        </p:tav>
                                      </p:tavLst>
                                    </p:anim>
                                    <p:animEffect transition="in" filter="wipe(right)">
                                      <p:cBhvr>
                                        <p:cTn id="32" dur="500"/>
                                        <p:tgtEl>
                                          <p:spTgt spid="29"/>
                                        </p:tgtEl>
                                      </p:cBhvr>
                                    </p:animEffect>
                                  </p:childTnLst>
                                </p:cTn>
                              </p:par>
                            </p:childTnLst>
                          </p:cTn>
                        </p:par>
                        <p:par>
                          <p:cTn id="33" fill="hold">
                            <p:stCondLst>
                              <p:cond delay="4500"/>
                            </p:stCondLst>
                            <p:childTnLst>
                              <p:par>
                                <p:cTn id="34" presetID="12" presetClass="entr" presetSubtype="8"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500"/>
                                        <p:tgtEl>
                                          <p:spTgt spid="34"/>
                                        </p:tgtEl>
                                        <p:attrNameLst>
                                          <p:attrName>ppt_x</p:attrName>
                                        </p:attrNameLst>
                                      </p:cBhvr>
                                      <p:tavLst>
                                        <p:tav tm="0">
                                          <p:val>
                                            <p:strVal val="#ppt_x-#ppt_w*1.125000"/>
                                          </p:val>
                                        </p:tav>
                                        <p:tav tm="100000">
                                          <p:val>
                                            <p:strVal val="#ppt_x"/>
                                          </p:val>
                                        </p:tav>
                                      </p:tavLst>
                                    </p:anim>
                                    <p:animEffect transition="in" filter="wipe(right)">
                                      <p:cBhvr>
                                        <p:cTn id="37" dur="500"/>
                                        <p:tgtEl>
                                          <p:spTgt spid="34"/>
                                        </p:tgtEl>
                                      </p:cBhvr>
                                    </p:animEffect>
                                  </p:childTnLst>
                                </p:cTn>
                              </p:par>
                            </p:childTnLst>
                          </p:cTn>
                        </p:par>
                        <p:par>
                          <p:cTn id="38" fill="hold">
                            <p:stCondLst>
                              <p:cond delay="5000"/>
                            </p:stCondLst>
                            <p:childTnLst>
                              <p:par>
                                <p:cTn id="39" presetID="12" presetClass="entr" presetSubtype="8"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additive="base">
                                        <p:cTn id="41" dur="500"/>
                                        <p:tgtEl>
                                          <p:spTgt spid="40"/>
                                        </p:tgtEl>
                                        <p:attrNameLst>
                                          <p:attrName>ppt_x</p:attrName>
                                        </p:attrNameLst>
                                      </p:cBhvr>
                                      <p:tavLst>
                                        <p:tav tm="0">
                                          <p:val>
                                            <p:strVal val="#ppt_x-#ppt_w*1.125000"/>
                                          </p:val>
                                        </p:tav>
                                        <p:tav tm="100000">
                                          <p:val>
                                            <p:strVal val="#ppt_x"/>
                                          </p:val>
                                        </p:tav>
                                      </p:tavLst>
                                    </p:anim>
                                    <p:animEffect transition="in" filter="wipe(right)">
                                      <p:cBhvr>
                                        <p:cTn id="42" dur="500"/>
                                        <p:tgtEl>
                                          <p:spTgt spid="40"/>
                                        </p:tgtEl>
                                      </p:cBhvr>
                                    </p:animEffect>
                                  </p:childTnLst>
                                </p:cTn>
                              </p:par>
                            </p:childTnLst>
                          </p:cTn>
                        </p:par>
                        <p:par>
                          <p:cTn id="43" fill="hold">
                            <p:stCondLst>
                              <p:cond delay="5500"/>
                            </p:stCondLst>
                            <p:childTnLst>
                              <p:par>
                                <p:cTn id="44" presetID="12" presetClass="entr" presetSubtype="8" fill="hold" nodeType="afterEffect">
                                  <p:stCondLst>
                                    <p:cond delay="0"/>
                                  </p:stCondLst>
                                  <p:childTnLst>
                                    <p:set>
                                      <p:cBhvr>
                                        <p:cTn id="45" dur="1" fill="hold">
                                          <p:stCondLst>
                                            <p:cond delay="0"/>
                                          </p:stCondLst>
                                        </p:cTn>
                                        <p:tgtEl>
                                          <p:spTgt spid="37"/>
                                        </p:tgtEl>
                                        <p:attrNameLst>
                                          <p:attrName>style.visibility</p:attrName>
                                        </p:attrNameLst>
                                      </p:cBhvr>
                                      <p:to>
                                        <p:strVal val="visible"/>
                                      </p:to>
                                    </p:set>
                                    <p:anim calcmode="lin" valueType="num">
                                      <p:cBhvr additive="base">
                                        <p:cTn id="46" dur="500"/>
                                        <p:tgtEl>
                                          <p:spTgt spid="37"/>
                                        </p:tgtEl>
                                        <p:attrNameLst>
                                          <p:attrName>ppt_x</p:attrName>
                                        </p:attrNameLst>
                                      </p:cBhvr>
                                      <p:tavLst>
                                        <p:tav tm="0">
                                          <p:val>
                                            <p:strVal val="#ppt_x-#ppt_w*1.125000"/>
                                          </p:val>
                                        </p:tav>
                                        <p:tav tm="100000">
                                          <p:val>
                                            <p:strVal val="#ppt_x"/>
                                          </p:val>
                                        </p:tav>
                                      </p:tavLst>
                                    </p:anim>
                                    <p:animEffect transition="in" filter="wipe(right)">
                                      <p:cBhvr>
                                        <p:cTn id="47" dur="500"/>
                                        <p:tgtEl>
                                          <p:spTgt spid="37"/>
                                        </p:tgtEl>
                                      </p:cBhvr>
                                    </p:animEffect>
                                  </p:childTnLst>
                                </p:cTn>
                              </p:par>
                            </p:childTnLst>
                          </p:cTn>
                        </p:par>
                        <p:par>
                          <p:cTn id="48" fill="hold">
                            <p:stCondLst>
                              <p:cond delay="6000"/>
                            </p:stCondLst>
                            <p:childTnLst>
                              <p:par>
                                <p:cTn id="49" presetID="12" presetClass="entr" presetSubtype="8" fill="hold" nodeType="afterEffect">
                                  <p:stCondLst>
                                    <p:cond delay="0"/>
                                  </p:stCondLst>
                                  <p:childTnLst>
                                    <p:set>
                                      <p:cBhvr>
                                        <p:cTn id="50" dur="1" fill="hold">
                                          <p:stCondLst>
                                            <p:cond delay="0"/>
                                          </p:stCondLst>
                                        </p:cTn>
                                        <p:tgtEl>
                                          <p:spTgt spid="43"/>
                                        </p:tgtEl>
                                        <p:attrNameLst>
                                          <p:attrName>style.visibility</p:attrName>
                                        </p:attrNameLst>
                                      </p:cBhvr>
                                      <p:to>
                                        <p:strVal val="visible"/>
                                      </p:to>
                                    </p:set>
                                    <p:anim calcmode="lin" valueType="num">
                                      <p:cBhvr additive="base">
                                        <p:cTn id="51" dur="500"/>
                                        <p:tgtEl>
                                          <p:spTgt spid="43"/>
                                        </p:tgtEl>
                                        <p:attrNameLst>
                                          <p:attrName>ppt_x</p:attrName>
                                        </p:attrNameLst>
                                      </p:cBhvr>
                                      <p:tavLst>
                                        <p:tav tm="0">
                                          <p:val>
                                            <p:strVal val="#ppt_x-#ppt_w*1.125000"/>
                                          </p:val>
                                        </p:tav>
                                        <p:tav tm="100000">
                                          <p:val>
                                            <p:strVal val="#ppt_x"/>
                                          </p:val>
                                        </p:tav>
                                      </p:tavLst>
                                    </p:anim>
                                    <p:animEffect transition="in" filter="wipe(right)">
                                      <p:cBhvr>
                                        <p:cTn id="52" dur="500"/>
                                        <p:tgtEl>
                                          <p:spTgt spid="43"/>
                                        </p:tgtEl>
                                      </p:cBhvr>
                                    </p:animEffect>
                                  </p:childTnLst>
                                </p:cTn>
                              </p:par>
                            </p:childTnLst>
                          </p:cTn>
                        </p:par>
                        <p:par>
                          <p:cTn id="53" fill="hold">
                            <p:stCondLst>
                              <p:cond delay="6500"/>
                            </p:stCondLst>
                            <p:childTnLst>
                              <p:par>
                                <p:cTn id="54" presetID="12" presetClass="entr" presetSubtype="8" fill="hold" nodeType="afterEffect">
                                  <p:stCondLst>
                                    <p:cond delay="0"/>
                                  </p:stCondLst>
                                  <p:childTnLst>
                                    <p:set>
                                      <p:cBhvr>
                                        <p:cTn id="55" dur="1" fill="hold">
                                          <p:stCondLst>
                                            <p:cond delay="0"/>
                                          </p:stCondLst>
                                        </p:cTn>
                                        <p:tgtEl>
                                          <p:spTgt spid="4"/>
                                        </p:tgtEl>
                                        <p:attrNameLst>
                                          <p:attrName>style.visibility</p:attrName>
                                        </p:attrNameLst>
                                      </p:cBhvr>
                                      <p:to>
                                        <p:strVal val="visible"/>
                                      </p:to>
                                    </p:set>
                                    <p:anim calcmode="lin" valueType="num">
                                      <p:cBhvr additive="base">
                                        <p:cTn id="56" dur="500"/>
                                        <p:tgtEl>
                                          <p:spTgt spid="4"/>
                                        </p:tgtEl>
                                        <p:attrNameLst>
                                          <p:attrName>ppt_x</p:attrName>
                                        </p:attrNameLst>
                                      </p:cBhvr>
                                      <p:tavLst>
                                        <p:tav tm="0">
                                          <p:val>
                                            <p:strVal val="#ppt_x-#ppt_w*1.125000"/>
                                          </p:val>
                                        </p:tav>
                                        <p:tav tm="100000">
                                          <p:val>
                                            <p:strVal val="#ppt_x"/>
                                          </p:val>
                                        </p:tav>
                                      </p:tavLst>
                                    </p:anim>
                                    <p:animEffect transition="in" filter="wipe(right)">
                                      <p:cBhvr>
                                        <p:cTn id="57" dur="500"/>
                                        <p:tgtEl>
                                          <p:spTgt spid="4"/>
                                        </p:tgtEl>
                                      </p:cBhvr>
                                    </p:animEffect>
                                  </p:childTnLst>
                                </p:cTn>
                              </p:par>
                            </p:childTnLst>
                          </p:cTn>
                        </p:par>
                        <p:par>
                          <p:cTn id="58" fill="hold">
                            <p:stCondLst>
                              <p:cond delay="7000"/>
                            </p:stCondLst>
                            <p:childTnLst>
                              <p:par>
                                <p:cTn id="59" presetID="12" presetClass="entr" presetSubtype="8" fill="hold" nodeType="afterEffect">
                                  <p:stCondLst>
                                    <p:cond delay="0"/>
                                  </p:stCondLst>
                                  <p:childTnLst>
                                    <p:set>
                                      <p:cBhvr>
                                        <p:cTn id="60" dur="1" fill="hold">
                                          <p:stCondLst>
                                            <p:cond delay="0"/>
                                          </p:stCondLst>
                                        </p:cTn>
                                        <p:tgtEl>
                                          <p:spTgt spid="11"/>
                                        </p:tgtEl>
                                        <p:attrNameLst>
                                          <p:attrName>style.visibility</p:attrName>
                                        </p:attrNameLst>
                                      </p:cBhvr>
                                      <p:to>
                                        <p:strVal val="visible"/>
                                      </p:to>
                                    </p:set>
                                    <p:anim calcmode="lin" valueType="num">
                                      <p:cBhvr additive="base">
                                        <p:cTn id="61" dur="500"/>
                                        <p:tgtEl>
                                          <p:spTgt spid="11"/>
                                        </p:tgtEl>
                                        <p:attrNameLst>
                                          <p:attrName>ppt_x</p:attrName>
                                        </p:attrNameLst>
                                      </p:cBhvr>
                                      <p:tavLst>
                                        <p:tav tm="0">
                                          <p:val>
                                            <p:strVal val="#ppt_x-#ppt_w*1.125000"/>
                                          </p:val>
                                        </p:tav>
                                        <p:tav tm="100000">
                                          <p:val>
                                            <p:strVal val="#ppt_x"/>
                                          </p:val>
                                        </p:tav>
                                      </p:tavLst>
                                    </p:anim>
                                    <p:animEffect transition="in" filter="wipe(right)">
                                      <p:cBhvr>
                                        <p:cTn id="62" dur="500"/>
                                        <p:tgtEl>
                                          <p:spTgt spid="11"/>
                                        </p:tgtEl>
                                      </p:cBhvr>
                                    </p:animEffect>
                                  </p:childTnLst>
                                </p:cTn>
                              </p:par>
                            </p:childTnLst>
                          </p:cTn>
                        </p:par>
                        <p:par>
                          <p:cTn id="63" fill="hold">
                            <p:stCondLst>
                              <p:cond delay="7500"/>
                            </p:stCondLst>
                            <p:childTnLst>
                              <p:par>
                                <p:cTn id="64" presetID="12" presetClass="entr" presetSubtype="8" fill="hold" nodeType="afterEffect">
                                  <p:stCondLst>
                                    <p:cond delay="0"/>
                                  </p:stCondLst>
                                  <p:childTnLst>
                                    <p:set>
                                      <p:cBhvr>
                                        <p:cTn id="65" dur="1" fill="hold">
                                          <p:stCondLst>
                                            <p:cond delay="0"/>
                                          </p:stCondLst>
                                        </p:cTn>
                                        <p:tgtEl>
                                          <p:spTgt spid="7"/>
                                        </p:tgtEl>
                                        <p:attrNameLst>
                                          <p:attrName>style.visibility</p:attrName>
                                        </p:attrNameLst>
                                      </p:cBhvr>
                                      <p:to>
                                        <p:strVal val="visible"/>
                                      </p:to>
                                    </p:set>
                                    <p:anim calcmode="lin" valueType="num">
                                      <p:cBhvr additive="base">
                                        <p:cTn id="66" dur="500"/>
                                        <p:tgtEl>
                                          <p:spTgt spid="7"/>
                                        </p:tgtEl>
                                        <p:attrNameLst>
                                          <p:attrName>ppt_x</p:attrName>
                                        </p:attrNameLst>
                                      </p:cBhvr>
                                      <p:tavLst>
                                        <p:tav tm="0">
                                          <p:val>
                                            <p:strVal val="#ppt_x-#ppt_w*1.125000"/>
                                          </p:val>
                                        </p:tav>
                                        <p:tav tm="100000">
                                          <p:val>
                                            <p:strVal val="#ppt_x"/>
                                          </p:val>
                                        </p:tav>
                                      </p:tavLst>
                                    </p:anim>
                                    <p:animEffect transition="in" filter="wipe(right)">
                                      <p:cBhvr>
                                        <p:cTn id="67" dur="500"/>
                                        <p:tgtEl>
                                          <p:spTgt spid="7"/>
                                        </p:tgtEl>
                                      </p:cBhvr>
                                    </p:animEffect>
                                  </p:childTnLst>
                                </p:cTn>
                              </p:par>
                            </p:childTnLst>
                          </p:cTn>
                        </p:par>
                        <p:par>
                          <p:cTn id="68" fill="hold">
                            <p:stCondLst>
                              <p:cond delay="8000"/>
                            </p:stCondLst>
                            <p:childTnLst>
                              <p:par>
                                <p:cTn id="69" presetID="12" presetClass="entr" presetSubtype="8" fill="hold" nodeType="afterEffect">
                                  <p:stCondLst>
                                    <p:cond delay="0"/>
                                  </p:stCondLst>
                                  <p:childTnLst>
                                    <p:set>
                                      <p:cBhvr>
                                        <p:cTn id="70" dur="1" fill="hold">
                                          <p:stCondLst>
                                            <p:cond delay="0"/>
                                          </p:stCondLst>
                                        </p:cTn>
                                        <p:tgtEl>
                                          <p:spTgt spid="52"/>
                                        </p:tgtEl>
                                        <p:attrNameLst>
                                          <p:attrName>style.visibility</p:attrName>
                                        </p:attrNameLst>
                                      </p:cBhvr>
                                      <p:to>
                                        <p:strVal val="visible"/>
                                      </p:to>
                                    </p:set>
                                    <p:anim calcmode="lin" valueType="num">
                                      <p:cBhvr additive="base">
                                        <p:cTn id="71" dur="500"/>
                                        <p:tgtEl>
                                          <p:spTgt spid="52"/>
                                        </p:tgtEl>
                                        <p:attrNameLst>
                                          <p:attrName>ppt_x</p:attrName>
                                        </p:attrNameLst>
                                      </p:cBhvr>
                                      <p:tavLst>
                                        <p:tav tm="0">
                                          <p:val>
                                            <p:strVal val="#ppt_x-#ppt_w*1.125000"/>
                                          </p:val>
                                        </p:tav>
                                        <p:tav tm="100000">
                                          <p:val>
                                            <p:strVal val="#ppt_x"/>
                                          </p:val>
                                        </p:tav>
                                      </p:tavLst>
                                    </p:anim>
                                    <p:animEffect transition="in" filter="wipe(right)">
                                      <p:cBhvr>
                                        <p:cTn id="72" dur="500"/>
                                        <p:tgtEl>
                                          <p:spTgt spid="52"/>
                                        </p:tgtEl>
                                      </p:cBhvr>
                                    </p:animEffect>
                                  </p:childTnLst>
                                </p:cTn>
                              </p:par>
                            </p:childTnLst>
                          </p:cTn>
                        </p:par>
                        <p:par>
                          <p:cTn id="73" fill="hold">
                            <p:stCondLst>
                              <p:cond delay="8500"/>
                            </p:stCondLst>
                            <p:childTnLst>
                              <p:par>
                                <p:cTn id="74" presetID="12" presetClass="entr" presetSubtype="8" fill="hold" nodeType="afterEffect">
                                  <p:stCondLst>
                                    <p:cond delay="0"/>
                                  </p:stCondLst>
                                  <p:childTnLst>
                                    <p:set>
                                      <p:cBhvr>
                                        <p:cTn id="75" dur="1" fill="hold">
                                          <p:stCondLst>
                                            <p:cond delay="0"/>
                                          </p:stCondLst>
                                        </p:cTn>
                                        <p:tgtEl>
                                          <p:spTgt spid="57"/>
                                        </p:tgtEl>
                                        <p:attrNameLst>
                                          <p:attrName>style.visibility</p:attrName>
                                        </p:attrNameLst>
                                      </p:cBhvr>
                                      <p:to>
                                        <p:strVal val="visible"/>
                                      </p:to>
                                    </p:set>
                                    <p:anim calcmode="lin" valueType="num">
                                      <p:cBhvr additive="base">
                                        <p:cTn id="76" dur="500"/>
                                        <p:tgtEl>
                                          <p:spTgt spid="57"/>
                                        </p:tgtEl>
                                        <p:attrNameLst>
                                          <p:attrName>ppt_x</p:attrName>
                                        </p:attrNameLst>
                                      </p:cBhvr>
                                      <p:tavLst>
                                        <p:tav tm="0">
                                          <p:val>
                                            <p:strVal val="#ppt_x-#ppt_w*1.125000"/>
                                          </p:val>
                                        </p:tav>
                                        <p:tav tm="100000">
                                          <p:val>
                                            <p:strVal val="#ppt_x"/>
                                          </p:val>
                                        </p:tav>
                                      </p:tavLst>
                                    </p:anim>
                                    <p:animEffect transition="in" filter="wipe(right)">
                                      <p:cBhvr>
                                        <p:cTn id="77"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 name="圆角矩形 37"/>
          <p:cNvSpPr/>
          <p:nvPr>
            <p:custDataLst>
              <p:tags r:id="rId1"/>
            </p:custDataLst>
          </p:nvPr>
        </p:nvSpPr>
        <p:spPr>
          <a:xfrm>
            <a:off x="546100" y="1730375"/>
            <a:ext cx="10937875" cy="3889375"/>
          </a:xfrm>
          <a:prstGeom prst="roundRect">
            <a:avLst>
              <a:gd name="adj" fmla="val 0"/>
            </a:avLst>
          </a:prstGeom>
          <a:solidFill>
            <a:srgbClr val="D3ECF1">
              <a:alpha val="40000"/>
            </a:srgbClr>
          </a:solidFill>
          <a:ln>
            <a:noFill/>
          </a:ln>
        </p:spPr>
        <p:style>
          <a:lnRef idx="1">
            <a:schemeClr val="accent1"/>
          </a:lnRef>
          <a:fillRef idx="3">
            <a:schemeClr val="accent1"/>
          </a:fillRef>
          <a:effectRef idx="2">
            <a:schemeClr val="accent1"/>
          </a:effectRef>
          <a:fontRef idx="minor">
            <a:schemeClr val="lt1"/>
          </a:fontRef>
        </p:style>
        <p:txBody>
          <a:bodyPr rtlCol="0" anchor="ctr"/>
          <a:p>
            <a:pPr algn="ctr" fontAlgn="base"/>
            <a:endParaRPr lang="zh-CN" altLang="en-US" sz="1800" strike="noStrike" noProof="1"/>
          </a:p>
        </p:txBody>
      </p:sp>
      <p:grpSp>
        <p:nvGrpSpPr>
          <p:cNvPr id="125" name="组合 124"/>
          <p:cNvGrpSpPr/>
          <p:nvPr/>
        </p:nvGrpSpPr>
        <p:grpSpPr>
          <a:xfrm>
            <a:off x="1016000" y="2193925"/>
            <a:ext cx="5464175" cy="727075"/>
            <a:chOff x="7657" y="3740"/>
            <a:chExt cx="9414" cy="1238"/>
          </a:xfrm>
        </p:grpSpPr>
        <p:sp>
          <p:nvSpPr>
            <p:cNvPr id="103" name="任意多边形 102"/>
            <p:cNvSpPr/>
            <p:nvPr>
              <p:custDataLst>
                <p:tags r:id="rId2"/>
              </p:custDataLst>
            </p:nvPr>
          </p:nvSpPr>
          <p:spPr>
            <a:xfrm>
              <a:off x="7657" y="3740"/>
              <a:ext cx="680" cy="6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359EFF"/>
            </a:solidFill>
            <a:ln w="12700" cap="flat">
              <a:noFill/>
              <a:miter lim="400000"/>
            </a:ln>
            <a:effectLst/>
          </p:spPr>
          <p:txBody>
            <a:bodyPr anchor="ctr" anchorCtr="0"/>
            <a:p>
              <a:pPr algn="ctr" fontAlgn="base">
                <a:lnSpc>
                  <a:spcPct val="130000"/>
                </a:lnSpc>
              </a:pPr>
              <a:r>
                <a:rPr lang="en-US" b="1" strike="noStrike" spc="100" noProof="1">
                  <a:solidFill>
                    <a:schemeClr val="bg1"/>
                  </a:solidFill>
                  <a:latin typeface="微软雅黑" panose="020B0503020204020204" charset="-122"/>
                  <a:ea typeface="微软雅黑" panose="020B0503020204020204" charset="-122"/>
                  <a:cs typeface="+mn-cs"/>
                </a:rPr>
                <a:t>1</a:t>
              </a:r>
              <a:endParaRPr lang="en-US" b="1" strike="noStrike" spc="100" noProof="1">
                <a:solidFill>
                  <a:schemeClr val="bg1"/>
                </a:solidFill>
                <a:latin typeface="微软雅黑" panose="020B0503020204020204" charset="-122"/>
                <a:ea typeface="微软雅黑" panose="020B0503020204020204" charset="-122"/>
              </a:endParaRPr>
            </a:p>
          </p:txBody>
        </p:sp>
        <p:sp>
          <p:nvSpPr>
            <p:cNvPr id="106" name="矩形 105"/>
            <p:cNvSpPr/>
            <p:nvPr>
              <p:custDataLst>
                <p:tags r:id="rId3"/>
              </p:custDataLst>
            </p:nvPr>
          </p:nvSpPr>
          <p:spPr>
            <a:xfrm>
              <a:off x="8523" y="3811"/>
              <a:ext cx="8548" cy="1167"/>
            </a:xfrm>
            <a:prstGeom prst="rect">
              <a:avLst/>
            </a:prstGeom>
          </p:spPr>
          <p:txBody>
            <a:bodyPr wrap="square" lIns="90000" tIns="0" rIns="90000" bIns="46800" anchor="ctr" anchorCtr="0"/>
            <a:p>
              <a:pPr marL="0" lvl="0" indent="0" algn="just" fontAlgn="base">
                <a:lnSpc>
                  <a:spcPct val="120000"/>
                </a:lnSpc>
                <a:spcBef>
                  <a:spcPts val="0"/>
                </a:spcBef>
                <a:spcAft>
                  <a:spcPts val="0"/>
                </a:spcAft>
                <a:buSzPct val="100000"/>
              </a:pPr>
              <a:r>
                <a:rPr lang="zh-CN" altLang="en-US" sz="1400" b="1" strike="noStrike" spc="100" noProof="1">
                  <a:solidFill>
                    <a:srgbClr val="359EFF"/>
                  </a:solidFill>
                  <a:uFillTx/>
                  <a:latin typeface="微软雅黑" panose="020B0503020204020204" charset="-122"/>
                  <a:ea typeface="微软雅黑" panose="020B0503020204020204" charset="-122"/>
                  <a:cs typeface="+mn-cs"/>
                </a:rPr>
                <a:t>（一）设置</a:t>
              </a:r>
              <a:endParaRPr lang="zh-CN" altLang="en-US" sz="1400" b="1" strike="noStrike" spc="100" noProof="1">
                <a:solidFill>
                  <a:srgbClr val="359EFF"/>
                </a:solidFill>
                <a:uFillTx/>
                <a:latin typeface="微软雅黑" panose="020B0503020204020204" charset="-122"/>
                <a:ea typeface="微软雅黑" panose="020B0503020204020204" charset="-122"/>
                <a:cs typeface="+mn-cs"/>
              </a:endParaRPr>
            </a:p>
            <a:p>
              <a:pPr marL="0" lvl="0" indent="0" algn="just" fontAlgn="base">
                <a:lnSpc>
                  <a:spcPct val="120000"/>
                </a:lnSpc>
                <a:spcBef>
                  <a:spcPts val="0"/>
                </a:spcBef>
                <a:spcAft>
                  <a:spcPts val="0"/>
                </a:spcAft>
                <a:buSzPct val="100000"/>
              </a:pPr>
              <a:r>
                <a:rPr lang="zh-CN" altLang="en-US" sz="1400" b="1" strike="noStrike" spc="100" noProof="1">
                  <a:solidFill>
                    <a:schemeClr val="tx1">
                      <a:lumMod val="65000"/>
                      <a:lumOff val="35000"/>
                    </a:schemeClr>
                  </a:solidFill>
                  <a:uFillTx/>
                  <a:latin typeface="微软雅黑" panose="020B0503020204020204" charset="-122"/>
                  <a:ea typeface="微软雅黑" panose="020B0503020204020204" charset="-122"/>
                  <a:cs typeface="+mn-cs"/>
                </a:rPr>
                <a:t>设置是卫生法律法规最基本的组成部分，是指卫生法律法规中指明这一规范的内容，即允许做什么，禁止做什么，或者要求做什么的这一结构部分，这是行为规则本身。</a:t>
              </a:r>
              <a:endParaRPr lang="zh-CN" altLang="en-US" sz="1400" b="1" strike="noStrike" spc="100" noProof="1">
                <a:solidFill>
                  <a:schemeClr val="tx1">
                    <a:lumMod val="65000"/>
                    <a:lumOff val="35000"/>
                  </a:schemeClr>
                </a:solidFill>
                <a:uFillTx/>
                <a:latin typeface="微软雅黑" panose="020B0503020204020204" charset="-122"/>
                <a:ea typeface="微软雅黑" panose="020B0503020204020204" charset="-122"/>
                <a:cs typeface="+mn-cs"/>
              </a:endParaRPr>
            </a:p>
          </p:txBody>
        </p:sp>
      </p:grpSp>
      <p:grpSp>
        <p:nvGrpSpPr>
          <p:cNvPr id="126" name="组合 125"/>
          <p:cNvGrpSpPr/>
          <p:nvPr/>
        </p:nvGrpSpPr>
        <p:grpSpPr>
          <a:xfrm>
            <a:off x="1016000" y="3271682"/>
            <a:ext cx="5473700" cy="952739"/>
            <a:chOff x="7657" y="4747"/>
            <a:chExt cx="9428" cy="1625"/>
          </a:xfrm>
        </p:grpSpPr>
        <p:sp>
          <p:nvSpPr>
            <p:cNvPr id="107" name="任意多边形 106"/>
            <p:cNvSpPr/>
            <p:nvPr>
              <p:custDataLst>
                <p:tags r:id="rId4"/>
              </p:custDataLst>
            </p:nvPr>
          </p:nvSpPr>
          <p:spPr>
            <a:xfrm>
              <a:off x="7657" y="5086"/>
              <a:ext cx="680" cy="6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25C4FF"/>
            </a:solidFill>
            <a:ln w="12700" cap="flat">
              <a:noFill/>
              <a:miter lim="400000"/>
            </a:ln>
            <a:effectLst/>
          </p:spPr>
          <p:txBody>
            <a:bodyPr anchor="ctr" anchorCtr="0"/>
            <a:p>
              <a:pPr algn="ctr" fontAlgn="base">
                <a:lnSpc>
                  <a:spcPct val="130000"/>
                </a:lnSpc>
              </a:pPr>
              <a:r>
                <a:rPr lang="en-US" b="1" strike="noStrike" spc="100" noProof="1">
                  <a:solidFill>
                    <a:schemeClr val="bg1"/>
                  </a:solidFill>
                  <a:latin typeface="微软雅黑" panose="020B0503020204020204" charset="-122"/>
                  <a:ea typeface="微软雅黑" panose="020B0503020204020204" charset="-122"/>
                  <a:cs typeface="+mn-cs"/>
                </a:rPr>
                <a:t>2</a:t>
              </a:r>
              <a:endParaRPr lang="en-US" b="1" strike="noStrike" spc="100" noProof="1">
                <a:solidFill>
                  <a:schemeClr val="bg1"/>
                </a:solidFill>
                <a:latin typeface="微软雅黑" panose="020B0503020204020204" charset="-122"/>
                <a:ea typeface="微软雅黑" panose="020B0503020204020204" charset="-122"/>
              </a:endParaRPr>
            </a:p>
          </p:txBody>
        </p:sp>
        <p:sp>
          <p:nvSpPr>
            <p:cNvPr id="110" name="矩形 109"/>
            <p:cNvSpPr/>
            <p:nvPr>
              <p:custDataLst>
                <p:tags r:id="rId5"/>
              </p:custDataLst>
            </p:nvPr>
          </p:nvSpPr>
          <p:spPr>
            <a:xfrm>
              <a:off x="8537" y="4747"/>
              <a:ext cx="8548" cy="1625"/>
            </a:xfrm>
            <a:prstGeom prst="rect">
              <a:avLst/>
            </a:prstGeom>
          </p:spPr>
          <p:txBody>
            <a:bodyPr wrap="square" lIns="90000" tIns="0" rIns="90000" bIns="46800" anchor="ctr" anchorCtr="0"/>
            <a:p>
              <a:pPr marL="0" lvl="0" indent="0" algn="just" fontAlgn="base">
                <a:lnSpc>
                  <a:spcPct val="120000"/>
                </a:lnSpc>
                <a:spcBef>
                  <a:spcPts val="0"/>
                </a:spcBef>
                <a:spcAft>
                  <a:spcPts val="0"/>
                </a:spcAft>
                <a:buSzPct val="100000"/>
              </a:pPr>
              <a:r>
                <a:rPr lang="zh-CN" altLang="en-US" sz="1400" b="1" strike="noStrike" noProof="1">
                  <a:solidFill>
                    <a:srgbClr val="25C4FF"/>
                  </a:solidFill>
                  <a:uFillTx/>
                  <a:latin typeface="微软雅黑" panose="020B0503020204020204" charset="-122"/>
                  <a:ea typeface="微软雅黑" panose="020B0503020204020204" charset="-122"/>
                  <a:cs typeface="+mn-cs"/>
                </a:rPr>
                <a:t>（二）假定</a:t>
              </a:r>
              <a:endParaRPr lang="zh-CN" altLang="en-US" sz="1400" b="1" strike="noStrike" noProof="1">
                <a:solidFill>
                  <a:srgbClr val="25C4FF"/>
                </a:solidFill>
                <a:uFillTx/>
                <a:latin typeface="微软雅黑" panose="020B0503020204020204" charset="-122"/>
                <a:ea typeface="微软雅黑" panose="020B0503020204020204" charset="-122"/>
                <a:cs typeface="+mn-cs"/>
              </a:endParaRPr>
            </a:p>
            <a:p>
              <a:pPr marL="0" lvl="0" indent="0" algn="just" fontAlgn="base">
                <a:lnSpc>
                  <a:spcPct val="120000"/>
                </a:lnSpc>
                <a:spcBef>
                  <a:spcPts val="0"/>
                </a:spcBef>
                <a:spcAft>
                  <a:spcPts val="0"/>
                </a:spcAft>
                <a:buSzPct val="100000"/>
              </a:pPr>
              <a:r>
                <a:rPr lang="zh-CN" altLang="en-US" sz="1400" b="1" strike="noStrike" noProof="1">
                  <a:solidFill>
                    <a:schemeClr val="tx1">
                      <a:lumMod val="65000"/>
                      <a:lumOff val="35000"/>
                    </a:schemeClr>
                  </a:solidFill>
                  <a:uFillTx/>
                  <a:latin typeface="微软雅黑" panose="020B0503020204020204" charset="-122"/>
                  <a:ea typeface="微软雅黑" panose="020B0503020204020204" charset="-122"/>
                  <a:cs typeface="+mn-cs"/>
                </a:rPr>
                <a:t>假定是卫生法律法规中指出适用这一规范的条件和情况的结构部分，只有符合这一规范所指出的条件，出现了这一规范所指出的情况，才能适用这一卫生法律法规。</a:t>
              </a:r>
              <a:endParaRPr lang="zh-CN" altLang="en-US" sz="1400" b="1" strike="noStrike" noProof="1">
                <a:solidFill>
                  <a:schemeClr val="tx1">
                    <a:lumMod val="65000"/>
                    <a:lumOff val="35000"/>
                  </a:schemeClr>
                </a:solidFill>
                <a:uFillTx/>
                <a:latin typeface="微软雅黑" panose="020B0503020204020204" charset="-122"/>
                <a:ea typeface="微软雅黑" panose="020B0503020204020204" charset="-122"/>
                <a:cs typeface="+mn-cs"/>
              </a:endParaRPr>
            </a:p>
          </p:txBody>
        </p:sp>
      </p:grpSp>
      <p:grpSp>
        <p:nvGrpSpPr>
          <p:cNvPr id="127" name="组合 126"/>
          <p:cNvGrpSpPr/>
          <p:nvPr/>
        </p:nvGrpSpPr>
        <p:grpSpPr>
          <a:xfrm>
            <a:off x="1016000" y="4545965"/>
            <a:ext cx="5464175" cy="700088"/>
            <a:chOff x="7657" y="6206"/>
            <a:chExt cx="9414" cy="1194"/>
          </a:xfrm>
        </p:grpSpPr>
        <p:sp>
          <p:nvSpPr>
            <p:cNvPr id="111" name="任意多边形 110"/>
            <p:cNvSpPr/>
            <p:nvPr>
              <p:custDataLst>
                <p:tags r:id="rId6"/>
              </p:custDataLst>
            </p:nvPr>
          </p:nvSpPr>
          <p:spPr>
            <a:xfrm>
              <a:off x="7657" y="6206"/>
              <a:ext cx="680" cy="6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anchor="ctr" anchorCtr="0"/>
            <a:p>
              <a:pPr algn="ctr" fontAlgn="base">
                <a:lnSpc>
                  <a:spcPct val="130000"/>
                </a:lnSpc>
              </a:pPr>
              <a:r>
                <a:rPr lang="en-US" b="1" strike="noStrike" spc="100" noProof="1">
                  <a:solidFill>
                    <a:schemeClr val="bg1"/>
                  </a:solidFill>
                  <a:latin typeface="微软雅黑" panose="020B0503020204020204" charset="-122"/>
                  <a:ea typeface="微软雅黑" panose="020B0503020204020204" charset="-122"/>
                  <a:cs typeface="+mn-cs"/>
                </a:rPr>
                <a:t>3</a:t>
              </a:r>
              <a:endParaRPr lang="en-US" b="1" strike="noStrike" spc="100" noProof="1">
                <a:solidFill>
                  <a:schemeClr val="bg1"/>
                </a:solidFill>
                <a:latin typeface="微软雅黑" panose="020B0503020204020204" charset="-122"/>
                <a:ea typeface="微软雅黑" panose="020B0503020204020204" charset="-122"/>
              </a:endParaRPr>
            </a:p>
          </p:txBody>
        </p:sp>
        <p:sp>
          <p:nvSpPr>
            <p:cNvPr id="114" name="矩形 113"/>
            <p:cNvSpPr/>
            <p:nvPr>
              <p:custDataLst>
                <p:tags r:id="rId7"/>
              </p:custDataLst>
            </p:nvPr>
          </p:nvSpPr>
          <p:spPr>
            <a:xfrm>
              <a:off x="8523" y="6233"/>
              <a:ext cx="8548" cy="1167"/>
            </a:xfrm>
            <a:prstGeom prst="rect">
              <a:avLst/>
            </a:prstGeom>
          </p:spPr>
          <p:txBody>
            <a:bodyPr wrap="square" lIns="90000" tIns="0" rIns="90000" bIns="46800" anchor="ctr" anchorCtr="0"/>
            <a:p>
              <a:pPr marL="0" lvl="0" indent="0" algn="just" fontAlgn="base">
                <a:lnSpc>
                  <a:spcPct val="120000"/>
                </a:lnSpc>
                <a:spcBef>
                  <a:spcPts val="0"/>
                </a:spcBef>
                <a:spcAft>
                  <a:spcPts val="0"/>
                </a:spcAft>
                <a:buSzPct val="100000"/>
              </a:pPr>
              <a:r>
                <a:rPr lang="zh-CN" altLang="en-US" sz="1400" b="1" strike="noStrike" spc="100" noProof="1">
                  <a:solidFill>
                    <a:srgbClr val="4472C4"/>
                  </a:solidFill>
                  <a:uFillTx/>
                  <a:latin typeface="微软雅黑" panose="020B0503020204020204" charset="-122"/>
                  <a:ea typeface="微软雅黑" panose="020B0503020204020204" charset="-122"/>
                  <a:cs typeface="+mn-cs"/>
                </a:rPr>
                <a:t>（三）制裁</a:t>
              </a:r>
              <a:endParaRPr lang="zh-CN" altLang="en-US" sz="1400" b="1" strike="noStrike" spc="100" noProof="1">
                <a:solidFill>
                  <a:srgbClr val="4472C4"/>
                </a:solidFill>
                <a:uFillTx/>
                <a:latin typeface="微软雅黑" panose="020B0503020204020204" charset="-122"/>
                <a:ea typeface="微软雅黑" panose="020B0503020204020204" charset="-122"/>
                <a:cs typeface="+mn-cs"/>
              </a:endParaRPr>
            </a:p>
            <a:p>
              <a:pPr marL="0" lvl="0" indent="0" algn="just" fontAlgn="base">
                <a:lnSpc>
                  <a:spcPct val="120000"/>
                </a:lnSpc>
                <a:spcBef>
                  <a:spcPts val="0"/>
                </a:spcBef>
                <a:spcAft>
                  <a:spcPts val="0"/>
                </a:spcAft>
                <a:buSzPct val="100000"/>
              </a:pPr>
              <a:r>
                <a:rPr lang="zh-CN" altLang="en-US" sz="1400" b="1" strike="noStrike" spc="100" noProof="1">
                  <a:solidFill>
                    <a:schemeClr val="tx1">
                      <a:lumMod val="65000"/>
                      <a:lumOff val="35000"/>
                    </a:schemeClr>
                  </a:solidFill>
                  <a:uFillTx/>
                  <a:latin typeface="微软雅黑" panose="020B0503020204020204" charset="-122"/>
                  <a:ea typeface="微软雅黑" panose="020B0503020204020204" charset="-122"/>
                  <a:cs typeface="+mn-cs"/>
                </a:rPr>
                <a:t>制裁是指卫生法律法规中规定了违反这一规范时，将要承担什么样的法律后果的部分。</a:t>
              </a:r>
              <a:endParaRPr lang="zh-CN" altLang="en-US" sz="1400" b="1" strike="noStrike" spc="100" noProof="1">
                <a:solidFill>
                  <a:schemeClr val="tx1">
                    <a:lumMod val="65000"/>
                    <a:lumOff val="35000"/>
                  </a:schemeClr>
                </a:solidFill>
                <a:uFillTx/>
                <a:latin typeface="微软雅黑" panose="020B0503020204020204" charset="-122"/>
                <a:ea typeface="微软雅黑" panose="020B0503020204020204" charset="-122"/>
                <a:cs typeface="+mn-cs"/>
              </a:endParaRPr>
            </a:p>
          </p:txBody>
        </p:sp>
      </p:grpSp>
      <p:sp>
        <p:nvSpPr>
          <p:cNvPr id="2" name="Title 6"/>
          <p:cNvSpPr txBox="1"/>
          <p:nvPr>
            <p:custDataLst>
              <p:tags r:id="rId8"/>
            </p:custDataLst>
          </p:nvPr>
        </p:nvSpPr>
        <p:spPr>
          <a:xfrm>
            <a:off x="231407" y="97384"/>
            <a:ext cx="621093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二、中国卫生法律法规的结构组成</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615315" y="1122045"/>
            <a:ext cx="10092055" cy="368300"/>
          </a:xfrm>
          <a:prstGeom prst="rect">
            <a:avLst/>
          </a:prstGeom>
          <a:noFill/>
        </p:spPr>
        <p:txBody>
          <a:bodyPr wrap="square" rtlCol="0">
            <a:spAutoFit/>
          </a:bodyPr>
          <a:p>
            <a:r>
              <a:rPr lang="zh-CN" altLang="en-US" b="1">
                <a:solidFill>
                  <a:srgbClr val="2E75B6"/>
                </a:solidFill>
              </a:rPr>
              <a:t>我国卫生法律法规在逻辑结构上通常由设置、假定、制裁三个部分组成。</a:t>
            </a:r>
            <a:endParaRPr lang="zh-CN" altLang="en-US" b="1">
              <a:solidFill>
                <a:srgbClr val="2E75B6"/>
              </a:solidFill>
            </a:endParaRPr>
          </a:p>
        </p:txBody>
      </p:sp>
      <p:pic>
        <p:nvPicPr>
          <p:cNvPr id="5" name="图片 4"/>
          <p:cNvPicPr>
            <a:picLocks noChangeAspect="1"/>
          </p:cNvPicPr>
          <p:nvPr/>
        </p:nvPicPr>
        <p:blipFill>
          <a:blip r:embed="rId9"/>
          <a:stretch>
            <a:fillRect/>
          </a:stretch>
        </p:blipFill>
        <p:spPr>
          <a:xfrm>
            <a:off x="7344410" y="2308860"/>
            <a:ext cx="3362960" cy="2874010"/>
          </a:xfrm>
          <a:prstGeom prst="roundRect">
            <a:avLst/>
          </a:prstGeom>
        </p:spPr>
      </p:pic>
    </p:spTree>
    <p:custDataLst>
      <p:tags r:id="rId10"/>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25"/>
                                        </p:tgtEl>
                                        <p:attrNameLst>
                                          <p:attrName>style.visibility</p:attrName>
                                        </p:attrNameLst>
                                      </p:cBhvr>
                                      <p:to>
                                        <p:strVal val="visible"/>
                                      </p:to>
                                    </p:set>
                                    <p:anim calcmode="lin" valueType="num">
                                      <p:cBhvr>
                                        <p:cTn id="7" dur="500" fill="hold"/>
                                        <p:tgtEl>
                                          <p:spTgt spid="125"/>
                                        </p:tgtEl>
                                        <p:attrNameLst>
                                          <p:attrName>ppt_x</p:attrName>
                                        </p:attrNameLst>
                                      </p:cBhvr>
                                      <p:tavLst>
                                        <p:tav tm="0">
                                          <p:val>
                                            <p:strVal val="#ppt_x"/>
                                          </p:val>
                                        </p:tav>
                                        <p:tav tm="100000">
                                          <p:val>
                                            <p:strVal val="#ppt_x"/>
                                          </p:val>
                                        </p:tav>
                                      </p:tavLst>
                                    </p:anim>
                                    <p:anim calcmode="lin" valueType="num">
                                      <p:cBhvr>
                                        <p:cTn id="8" dur="500" fill="hold"/>
                                        <p:tgtEl>
                                          <p:spTgt spid="12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26"/>
                                        </p:tgtEl>
                                        <p:attrNameLst>
                                          <p:attrName>style.visibility</p:attrName>
                                        </p:attrNameLst>
                                      </p:cBhvr>
                                      <p:to>
                                        <p:strVal val="visible"/>
                                      </p:to>
                                    </p:set>
                                    <p:anim calcmode="lin" valueType="num">
                                      <p:cBhvr>
                                        <p:cTn id="12" dur="500" fill="hold"/>
                                        <p:tgtEl>
                                          <p:spTgt spid="126"/>
                                        </p:tgtEl>
                                        <p:attrNameLst>
                                          <p:attrName>ppt_x</p:attrName>
                                        </p:attrNameLst>
                                      </p:cBhvr>
                                      <p:tavLst>
                                        <p:tav tm="0">
                                          <p:val>
                                            <p:strVal val="#ppt_x"/>
                                          </p:val>
                                        </p:tav>
                                        <p:tav tm="100000">
                                          <p:val>
                                            <p:strVal val="#ppt_x"/>
                                          </p:val>
                                        </p:tav>
                                      </p:tavLst>
                                    </p:anim>
                                    <p:anim calcmode="lin" valueType="num">
                                      <p:cBhvr>
                                        <p:cTn id="13" dur="500" fill="hold"/>
                                        <p:tgtEl>
                                          <p:spTgt spid="126"/>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127"/>
                                        </p:tgtEl>
                                        <p:attrNameLst>
                                          <p:attrName>style.visibility</p:attrName>
                                        </p:attrNameLst>
                                      </p:cBhvr>
                                      <p:to>
                                        <p:strVal val="visible"/>
                                      </p:to>
                                    </p:set>
                                    <p:anim calcmode="lin" valueType="num">
                                      <p:cBhvr>
                                        <p:cTn id="17" dur="500" fill="hold"/>
                                        <p:tgtEl>
                                          <p:spTgt spid="127"/>
                                        </p:tgtEl>
                                        <p:attrNameLst>
                                          <p:attrName>ppt_x</p:attrName>
                                        </p:attrNameLst>
                                      </p:cBhvr>
                                      <p:tavLst>
                                        <p:tav tm="0">
                                          <p:val>
                                            <p:strVal val="#ppt_x"/>
                                          </p:val>
                                        </p:tav>
                                        <p:tav tm="100000">
                                          <p:val>
                                            <p:strVal val="#ppt_x"/>
                                          </p:val>
                                        </p:tav>
                                      </p:tavLst>
                                    </p:anim>
                                    <p:anim calcmode="lin" valueType="num">
                                      <p:cBhvr>
                                        <p:cTn id="18" dur="500" fill="hold"/>
                                        <p:tgtEl>
                                          <p:spTgt spid="1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1590675" y="1678305"/>
            <a:ext cx="8446770" cy="3415030"/>
          </a:xfrm>
          <a:prstGeom prst="rect">
            <a:avLst/>
          </a:prstGeom>
          <a:noFill/>
          <a:ln>
            <a:noFill/>
          </a:ln>
        </p:spPr>
        <p:txBody>
          <a:bodyPr wrap="none" rtlCol="0" anchor="t">
            <a:spAutoFit/>
          </a:bodyPr>
          <a:lstStyle/>
          <a:p>
            <a:pPr algn="ct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第三节</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中国卫生法律法规</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的分类</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40485"/>
            <a:ext cx="10972800" cy="4584065"/>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1975" y="2471"/>
              <a:ext cx="15127" cy="6542"/>
            </a:xfrm>
            <a:prstGeom prst="rect">
              <a:avLst/>
            </a:prstGeom>
            <a:noFill/>
          </p:spPr>
          <p:txBody>
            <a:bodyPr wrap="square" rtlCol="0">
              <a:spAutoFit/>
            </a:bodyPr>
            <a:lstStyle/>
            <a:p>
              <a:pPr indent="406400" algn="just" fontAlgn="auto">
                <a:lnSpc>
                  <a:spcPct val="150000"/>
                </a:lnSpc>
                <a:spcBef>
                  <a:spcPts val="0"/>
                </a:spcBef>
                <a:spcAft>
                  <a:spcPts val="0"/>
                </a:spcAft>
                <a:extLst>
                  <a:ext uri="{35155182-B16C-46BC-9424-99874614C6A1}">
                    <wpsdc:indentchars xmlns:wpsdc="http://www.wps.cn/officeDocument/2017/drawingmlCustomData" val="200" checksum="1740828767"/>
                  </a:ext>
                </a:extLst>
              </a:pPr>
              <a:r>
                <a:rPr lang="zh-CN" altLang="en-US" sz="1600">
                  <a:latin typeface="微软雅黑" panose="020B0503020204020204" charset="-122"/>
                  <a:ea typeface="微软雅黑" panose="020B0503020204020204" charset="-122"/>
                  <a:cs typeface="微软雅黑" panose="020B0503020204020204" charset="-122"/>
                </a:rPr>
                <a:t>党的十八大以来，习近平总书记多次讲到依法治国的问题，这充分表明中央对法治建设的重视。法治是治国理政的基本方式，是社会公平正义的保障，也是经济发展活力的基石。世界银行做过的一项研究结果显示，法治程度可决定一个国家 57% 的无形资本价值，从中也可以看出法治对经济发展的重要意义。习近平总书记在系列讲话中多次把医疗卫生作为保障和实施民生工程的重点来强调。这些都是当前医学社会组织管理策略与方法及其法律法规制定的科学依据。</a:t>
              </a:r>
              <a:endParaRPr lang="zh-CN" altLang="en-US" sz="1600">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spcBef>
                  <a:spcPts val="0"/>
                </a:spcBef>
                <a:spcAft>
                  <a:spcPts val="0"/>
                </a:spcAft>
                <a:extLst>
                  <a:ext uri="{35155182-B16C-46BC-9424-99874614C6A1}">
                    <wpsdc:indentchars xmlns:wpsdc="http://www.wps.cn/officeDocument/2017/drawingmlCustomData" val="200" checksum="1740828767"/>
                  </a:ext>
                </a:extLst>
              </a:pPr>
              <a:r>
                <a:rPr lang="zh-CN" altLang="en-US" sz="1600">
                  <a:latin typeface="微软雅黑" panose="020B0503020204020204" charset="-122"/>
                  <a:ea typeface="微软雅黑" panose="020B0503020204020204" charset="-122"/>
                  <a:cs typeface="微软雅黑" panose="020B0503020204020204" charset="-122"/>
                </a:rPr>
                <a:t>医学社会组织的管理法律法规，是为了加强对各级各类医学社会组织的科学管理，维护医学社会组织机构的合法权益，保障广大民众的身心健康，由国家制定或认可，并以国家强制力保证实施的，规定了各医疗机构的性质、组织领导、机构设置、基本任务、管理体制、各类人员的职责、工作原则和工作制度等的，用以调整、控制因预防、医疗、护理、康复、保健过程中产生的各种社会关系的法律法规的总和。医学社会组织机构管理法律法规是卫生法律法规的一个重要组成部分，它在整个卫生法律法规中占有极其重要的地位，起着至关重要的作用。</a:t>
              </a:r>
              <a:endParaRPr lang="zh-CN" altLang="en-US" sz="1600">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a:xfrm>
          <a:off x="0" y="0"/>
          <a:ext cx="0" cy="0"/>
          <a:chOff x="0" y="0"/>
          <a:chExt cx="0" cy="0"/>
        </a:xfrm>
      </p:grpSpPr>
      <p:sp>
        <p:nvSpPr>
          <p:cNvPr id="9" name="文本框 8"/>
          <p:cNvSpPr txBox="1"/>
          <p:nvPr/>
        </p:nvSpPr>
        <p:spPr>
          <a:xfrm>
            <a:off x="2385695" y="2120265"/>
            <a:ext cx="6278880" cy="1753235"/>
          </a:xfrm>
          <a:prstGeom prst="rect">
            <a:avLst/>
          </a:prstGeom>
          <a:noFill/>
        </p:spPr>
        <p:txBody>
          <a:bodyPr wrap="square" rtlCol="0">
            <a:spAutoFit/>
          </a:bodyPr>
          <a:lstStyle/>
          <a:p>
            <a:pPr algn="ctr">
              <a:lnSpc>
                <a:spcPct val="150000"/>
              </a:lnSpc>
            </a:pPr>
            <a:r>
              <a:rPr lang="zh-CN" altLang="en-US" sz="7200" b="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谢谢观看</a:t>
            </a:r>
            <a:endParaRPr lang="zh-CN" altLang="en-US" sz="7200" b="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18" name="组合 17"/>
          <p:cNvGrpSpPr/>
          <p:nvPr/>
        </p:nvGrpSpPr>
        <p:grpSpPr>
          <a:xfrm>
            <a:off x="3987165" y="4099560"/>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文本框 16"/>
            <p:cNvSpPr txBox="1"/>
            <p:nvPr/>
          </p:nvSpPr>
          <p:spPr>
            <a:xfrm>
              <a:off x="8124" y="7004"/>
              <a:ext cx="2951" cy="725"/>
            </a:xfrm>
            <a:prstGeom prst="rect">
              <a:avLst/>
            </a:prstGeom>
            <a:noFill/>
          </p:spPr>
          <p:txBody>
            <a:bodyPr wrap="square" rtlCol="0">
              <a:spAutoFit/>
            </a:bodyPr>
            <a:lstStyle/>
            <a:p>
              <a:pPr algn="ctr"/>
              <a:r>
                <a:rPr lang="zh-CN" altLang="en-US" sz="2400">
                  <a:solidFill>
                    <a:schemeClr val="bg1"/>
                  </a:solidFill>
                  <a:latin typeface="黑体" panose="02010609060101010101" charset="-122"/>
                  <a:ea typeface="黑体" panose="02010609060101010101" charset="-122"/>
                  <a:cs typeface="黑体" panose="02010609060101010101" charset="-122"/>
                </a:rPr>
                <a:t>北京出版社</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cover dir="d"/>
      </p:transition>
    </mc:Choice>
    <mc:Fallback>
      <p:transition spd="slow">
        <p:cover dir="d"/>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818515" y="1389380"/>
            <a:ext cx="10327005" cy="3138170"/>
          </a:xfrm>
          <a:prstGeom prst="rect">
            <a:avLst/>
          </a:prstGeom>
          <a:noFill/>
        </p:spPr>
        <p:txBody>
          <a:bodyPr wrap="square">
            <a:spAutoFit/>
          </a:bodyPr>
          <a:lstStyle/>
          <a:p>
            <a:pPr algn="ctr">
              <a:lnSpc>
                <a:spcPct val="150000"/>
              </a:lnSpc>
              <a:defRPr/>
            </a:pPr>
            <a:r>
              <a:rPr lang="zh-CN" altLang="en-US" sz="6600" b="1" dirty="0" smtClean="0">
                <a:solidFill>
                  <a:srgbClr val="0070C0"/>
                </a:solidFill>
                <a:latin typeface="黑体" panose="02010609060101010101" charset="-122"/>
                <a:ea typeface="黑体" panose="02010609060101010101" charset="-122"/>
                <a:cs typeface="+mn-ea"/>
                <a:sym typeface="黑体" panose="02010609060101010101" charset="-122"/>
              </a:rPr>
              <a:t>第三章</a:t>
            </a:r>
            <a:endParaRPr lang="zh-CN" altLang="en-US" sz="6600" b="1" dirty="0">
              <a:solidFill>
                <a:srgbClr val="0070C0"/>
              </a:solidFill>
              <a:latin typeface="黑体" panose="02010609060101010101" charset="-122"/>
              <a:ea typeface="黑体" panose="02010609060101010101" charset="-122"/>
              <a:cs typeface="+mn-ea"/>
              <a:sym typeface="黑体" panose="02010609060101010101" charset="-122"/>
            </a:endParaRPr>
          </a:p>
          <a:p>
            <a:pPr algn="ctr">
              <a:lnSpc>
                <a:spcPct val="150000"/>
              </a:lnSpc>
              <a:defRPr/>
            </a:pPr>
            <a:r>
              <a:rPr lang="zh-CN" altLang="en-US" sz="6600" b="1" dirty="0">
                <a:solidFill>
                  <a:srgbClr val="0070C0"/>
                </a:solidFill>
                <a:latin typeface="黑体" panose="02010609060101010101" charset="-122"/>
                <a:ea typeface="黑体" panose="02010609060101010101" charset="-122"/>
                <a:cs typeface="+mn-ea"/>
                <a:sym typeface="黑体" panose="02010609060101010101" charset="-122"/>
              </a:rPr>
              <a:t>医学社会组织法律法规</a:t>
            </a:r>
            <a:endParaRPr lang="zh-CN" altLang="en-US" sz="6600" b="1" dirty="0">
              <a:solidFill>
                <a:srgbClr val="0070C0"/>
              </a:solidFill>
              <a:latin typeface="黑体" panose="02010609060101010101" charset="-122"/>
              <a:ea typeface="黑体" panose="02010609060101010101" charset="-122"/>
              <a:cs typeface="+mn-ea"/>
              <a:sym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50">
        <p:newsflash/>
      </p:transition>
    </mc:Choice>
    <mc:Fallback>
      <p:transition spd="med">
        <p:newsflash/>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9"/>
          <p:cNvSpPr/>
          <p:nvPr/>
        </p:nvSpPr>
        <p:spPr bwMode="auto">
          <a:xfrm>
            <a:off x="301837" y="1193801"/>
            <a:ext cx="11654367" cy="736600"/>
          </a:xfrm>
          <a:custGeom>
            <a:avLst/>
            <a:gdLst>
              <a:gd name="T0" fmla="*/ 2 w 4909"/>
              <a:gd name="T1" fmla="*/ 0 h 310"/>
              <a:gd name="T2" fmla="*/ 609 w 4909"/>
              <a:gd name="T3" fmla="*/ 115 h 310"/>
              <a:gd name="T4" fmla="*/ 1222 w 4909"/>
              <a:gd name="T5" fmla="*/ 195 h 310"/>
              <a:gd name="T6" fmla="*/ 1838 w 4909"/>
              <a:gd name="T7" fmla="*/ 245 h 310"/>
              <a:gd name="T8" fmla="*/ 2456 w 4909"/>
              <a:gd name="T9" fmla="*/ 264 h 310"/>
              <a:gd name="T10" fmla="*/ 3073 w 4909"/>
              <a:gd name="T11" fmla="*/ 252 h 310"/>
              <a:gd name="T12" fmla="*/ 3382 w 4909"/>
              <a:gd name="T13" fmla="*/ 233 h 310"/>
              <a:gd name="T14" fmla="*/ 3535 w 4909"/>
              <a:gd name="T15" fmla="*/ 220 h 310"/>
              <a:gd name="T16" fmla="*/ 3689 w 4909"/>
              <a:gd name="T17" fmla="*/ 205 h 310"/>
              <a:gd name="T18" fmla="*/ 3996 w 4909"/>
              <a:gd name="T19" fmla="*/ 168 h 310"/>
              <a:gd name="T20" fmla="*/ 4302 w 4909"/>
              <a:gd name="T21" fmla="*/ 122 h 310"/>
              <a:gd name="T22" fmla="*/ 4606 w 4909"/>
              <a:gd name="T23" fmla="*/ 66 h 310"/>
              <a:gd name="T24" fmla="*/ 4757 w 4909"/>
              <a:gd name="T25" fmla="*/ 34 h 310"/>
              <a:gd name="T26" fmla="*/ 4908 w 4909"/>
              <a:gd name="T27" fmla="*/ 0 h 310"/>
              <a:gd name="T28" fmla="*/ 4909 w 4909"/>
              <a:gd name="T29" fmla="*/ 6 h 310"/>
              <a:gd name="T30" fmla="*/ 4760 w 4909"/>
              <a:gd name="T31" fmla="*/ 46 h 310"/>
              <a:gd name="T32" fmla="*/ 4609 w 4909"/>
              <a:gd name="T33" fmla="*/ 82 h 310"/>
              <a:gd name="T34" fmla="*/ 4306 w 4909"/>
              <a:gd name="T35" fmla="*/ 146 h 310"/>
              <a:gd name="T36" fmla="*/ 4001 w 4909"/>
              <a:gd name="T37" fmla="*/ 199 h 310"/>
              <a:gd name="T38" fmla="*/ 3693 w 4909"/>
              <a:gd name="T39" fmla="*/ 241 h 310"/>
              <a:gd name="T40" fmla="*/ 3075 w 4909"/>
              <a:gd name="T41" fmla="*/ 294 h 310"/>
              <a:gd name="T42" fmla="*/ 2455 w 4909"/>
              <a:gd name="T43" fmla="*/ 309 h 310"/>
              <a:gd name="T44" fmla="*/ 1836 w 4909"/>
              <a:gd name="T45" fmla="*/ 288 h 310"/>
              <a:gd name="T46" fmla="*/ 1218 w 4909"/>
              <a:gd name="T47" fmla="*/ 231 h 310"/>
              <a:gd name="T48" fmla="*/ 605 w 4909"/>
              <a:gd name="T49" fmla="*/ 140 h 310"/>
              <a:gd name="T50" fmla="*/ 301 w 4909"/>
              <a:gd name="T51" fmla="*/ 79 h 310"/>
              <a:gd name="T52" fmla="*/ 150 w 4909"/>
              <a:gd name="T53" fmla="*/ 45 h 310"/>
              <a:gd name="T54" fmla="*/ 0 w 4909"/>
              <a:gd name="T55" fmla="*/ 6 h 310"/>
              <a:gd name="T56" fmla="*/ 2 w 4909"/>
              <a:gd name="T57" fmla="*/ 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09" h="310">
                <a:moveTo>
                  <a:pt x="2" y="0"/>
                </a:moveTo>
                <a:cubicBezTo>
                  <a:pt x="203" y="46"/>
                  <a:pt x="406" y="83"/>
                  <a:pt x="609" y="115"/>
                </a:cubicBezTo>
                <a:cubicBezTo>
                  <a:pt x="813" y="147"/>
                  <a:pt x="1017" y="173"/>
                  <a:pt x="1222" y="195"/>
                </a:cubicBezTo>
                <a:cubicBezTo>
                  <a:pt x="1427" y="217"/>
                  <a:pt x="1633" y="234"/>
                  <a:pt x="1838" y="245"/>
                </a:cubicBezTo>
                <a:cubicBezTo>
                  <a:pt x="2044" y="257"/>
                  <a:pt x="2250" y="264"/>
                  <a:pt x="2456" y="264"/>
                </a:cubicBezTo>
                <a:cubicBezTo>
                  <a:pt x="2662" y="266"/>
                  <a:pt x="2868" y="262"/>
                  <a:pt x="3073" y="252"/>
                </a:cubicBezTo>
                <a:cubicBezTo>
                  <a:pt x="3176" y="247"/>
                  <a:pt x="3279" y="241"/>
                  <a:pt x="3382" y="233"/>
                </a:cubicBezTo>
                <a:cubicBezTo>
                  <a:pt x="3433" y="229"/>
                  <a:pt x="3484" y="225"/>
                  <a:pt x="3535" y="220"/>
                </a:cubicBezTo>
                <a:cubicBezTo>
                  <a:pt x="3587" y="215"/>
                  <a:pt x="3638" y="210"/>
                  <a:pt x="3689" y="205"/>
                </a:cubicBezTo>
                <a:cubicBezTo>
                  <a:pt x="3792" y="194"/>
                  <a:pt x="3894" y="182"/>
                  <a:pt x="3996" y="168"/>
                </a:cubicBezTo>
                <a:cubicBezTo>
                  <a:pt x="4098" y="154"/>
                  <a:pt x="4200" y="139"/>
                  <a:pt x="4302" y="122"/>
                </a:cubicBezTo>
                <a:cubicBezTo>
                  <a:pt x="4403" y="105"/>
                  <a:pt x="4505" y="86"/>
                  <a:pt x="4606" y="66"/>
                </a:cubicBezTo>
                <a:cubicBezTo>
                  <a:pt x="4656" y="56"/>
                  <a:pt x="4707" y="45"/>
                  <a:pt x="4757" y="34"/>
                </a:cubicBezTo>
                <a:cubicBezTo>
                  <a:pt x="4807" y="23"/>
                  <a:pt x="4858" y="12"/>
                  <a:pt x="4908" y="0"/>
                </a:cubicBezTo>
                <a:cubicBezTo>
                  <a:pt x="4909" y="6"/>
                  <a:pt x="4909" y="6"/>
                  <a:pt x="4909" y="6"/>
                </a:cubicBezTo>
                <a:cubicBezTo>
                  <a:pt x="4860" y="20"/>
                  <a:pt x="4810" y="33"/>
                  <a:pt x="4760" y="46"/>
                </a:cubicBezTo>
                <a:cubicBezTo>
                  <a:pt x="4710" y="58"/>
                  <a:pt x="4659" y="70"/>
                  <a:pt x="4609" y="82"/>
                </a:cubicBezTo>
                <a:cubicBezTo>
                  <a:pt x="4508" y="105"/>
                  <a:pt x="4407" y="127"/>
                  <a:pt x="4306" y="146"/>
                </a:cubicBezTo>
                <a:cubicBezTo>
                  <a:pt x="4204" y="166"/>
                  <a:pt x="4103" y="183"/>
                  <a:pt x="4001" y="199"/>
                </a:cubicBezTo>
                <a:cubicBezTo>
                  <a:pt x="3898" y="215"/>
                  <a:pt x="3796" y="229"/>
                  <a:pt x="3693" y="241"/>
                </a:cubicBezTo>
                <a:cubicBezTo>
                  <a:pt x="3488" y="266"/>
                  <a:pt x="3282" y="283"/>
                  <a:pt x="3075" y="294"/>
                </a:cubicBezTo>
                <a:cubicBezTo>
                  <a:pt x="2869" y="305"/>
                  <a:pt x="2662" y="310"/>
                  <a:pt x="2455" y="309"/>
                </a:cubicBezTo>
                <a:cubicBezTo>
                  <a:pt x="2249" y="308"/>
                  <a:pt x="2042" y="301"/>
                  <a:pt x="1836" y="288"/>
                </a:cubicBezTo>
                <a:cubicBezTo>
                  <a:pt x="1629" y="274"/>
                  <a:pt x="1423" y="256"/>
                  <a:pt x="1218" y="231"/>
                </a:cubicBezTo>
                <a:cubicBezTo>
                  <a:pt x="1013" y="207"/>
                  <a:pt x="809" y="176"/>
                  <a:pt x="605" y="140"/>
                </a:cubicBezTo>
                <a:cubicBezTo>
                  <a:pt x="504" y="121"/>
                  <a:pt x="402" y="101"/>
                  <a:pt x="301" y="79"/>
                </a:cubicBezTo>
                <a:cubicBezTo>
                  <a:pt x="251" y="68"/>
                  <a:pt x="200" y="57"/>
                  <a:pt x="150" y="45"/>
                </a:cubicBezTo>
                <a:cubicBezTo>
                  <a:pt x="100" y="33"/>
                  <a:pt x="50" y="20"/>
                  <a:pt x="0" y="6"/>
                </a:cubicBezTo>
                <a:lnTo>
                  <a:pt x="2" y="0"/>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grpSp>
        <p:nvGrpSpPr>
          <p:cNvPr id="19" name="组合 18"/>
          <p:cNvGrpSpPr/>
          <p:nvPr/>
        </p:nvGrpSpPr>
        <p:grpSpPr>
          <a:xfrm>
            <a:off x="2156460" y="1392555"/>
            <a:ext cx="1652905" cy="2454910"/>
            <a:chOff x="3345" y="2143"/>
            <a:chExt cx="2603" cy="3866"/>
          </a:xfrm>
        </p:grpSpPr>
        <p:sp>
          <p:nvSpPr>
            <p:cNvPr id="15" name="Freeform 7"/>
            <p:cNvSpPr>
              <a:spLocks noEditPoints="1"/>
            </p:cNvSpPr>
            <p:nvPr/>
          </p:nvSpPr>
          <p:spPr bwMode="auto">
            <a:xfrm>
              <a:off x="3345" y="3029"/>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solidFill>
              <a:srgbClr val="5A84AF"/>
            </a:solid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16" name="Freeform 10"/>
            <p:cNvSpPr/>
            <p:nvPr/>
          </p:nvSpPr>
          <p:spPr bwMode="auto">
            <a:xfrm>
              <a:off x="4295" y="2143"/>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solidFill>
              <a:srgbClr val="5A84A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2" name="矩形 1"/>
            <p:cNvSpPr/>
            <p:nvPr/>
          </p:nvSpPr>
          <p:spPr>
            <a:xfrm>
              <a:off x="3574" y="4253"/>
              <a:ext cx="2144" cy="580"/>
            </a:xfrm>
            <a:prstGeom prst="rect">
              <a:avLst/>
            </a:prstGeom>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知识目标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grpSp>
        <p:nvGrpSpPr>
          <p:cNvPr id="20" name="组合 19"/>
          <p:cNvGrpSpPr/>
          <p:nvPr/>
        </p:nvGrpSpPr>
        <p:grpSpPr>
          <a:xfrm>
            <a:off x="5302250" y="1588770"/>
            <a:ext cx="1652905" cy="2499995"/>
            <a:chOff x="8299" y="2452"/>
            <a:chExt cx="2603" cy="3937"/>
          </a:xfrm>
          <a:solidFill>
            <a:srgbClr val="2E75B6"/>
          </a:solidFill>
        </p:grpSpPr>
        <p:sp>
          <p:nvSpPr>
            <p:cNvPr id="29" name="Freeform 8"/>
            <p:cNvSpPr>
              <a:spLocks noEditPoints="1"/>
            </p:cNvSpPr>
            <p:nvPr/>
          </p:nvSpPr>
          <p:spPr bwMode="auto">
            <a:xfrm>
              <a:off x="8299" y="3406"/>
              <a:ext cx="2603" cy="2983"/>
            </a:xfrm>
            <a:custGeom>
              <a:avLst/>
              <a:gdLst>
                <a:gd name="T0" fmla="*/ 572 w 696"/>
                <a:gd name="T1" fmla="*/ 225 h 797"/>
                <a:gd name="T2" fmla="*/ 572 w 696"/>
                <a:gd name="T3" fmla="*/ 673 h 797"/>
                <a:gd name="T4" fmla="*/ 123 w 696"/>
                <a:gd name="T5" fmla="*/ 673 h 797"/>
                <a:gd name="T6" fmla="*/ 123 w 696"/>
                <a:gd name="T7" fmla="*/ 225 h 797"/>
                <a:gd name="T8" fmla="*/ 348 w 696"/>
                <a:gd name="T9" fmla="*/ 0 h 797"/>
                <a:gd name="T10" fmla="*/ 572 w 696"/>
                <a:gd name="T11" fmla="*/ 225 h 797"/>
                <a:gd name="T12" fmla="*/ 334 w 696"/>
                <a:gd name="T13" fmla="*/ 101 h 797"/>
                <a:gd name="T14" fmla="*/ 368 w 696"/>
                <a:gd name="T15" fmla="*/ 101 h 797"/>
                <a:gd name="T16" fmla="*/ 368 w 696"/>
                <a:gd name="T17" fmla="*/ 68 h 797"/>
                <a:gd name="T18" fmla="*/ 334 w 696"/>
                <a:gd name="T19" fmla="*/ 68 h 797"/>
                <a:gd name="T20" fmla="*/ 334 w 696"/>
                <a:gd name="T21" fmla="*/ 101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7">
                  <a:moveTo>
                    <a:pt x="572" y="225"/>
                  </a:moveTo>
                  <a:cubicBezTo>
                    <a:pt x="696" y="348"/>
                    <a:pt x="696" y="549"/>
                    <a:pt x="572" y="673"/>
                  </a:cubicBezTo>
                  <a:cubicBezTo>
                    <a:pt x="448" y="797"/>
                    <a:pt x="247" y="797"/>
                    <a:pt x="123" y="673"/>
                  </a:cubicBezTo>
                  <a:cubicBezTo>
                    <a:pt x="0" y="549"/>
                    <a:pt x="0" y="348"/>
                    <a:pt x="123" y="225"/>
                  </a:cubicBezTo>
                  <a:cubicBezTo>
                    <a:pt x="348" y="0"/>
                    <a:pt x="348" y="0"/>
                    <a:pt x="348" y="0"/>
                  </a:cubicBezTo>
                  <a:lnTo>
                    <a:pt x="572" y="225"/>
                  </a:lnTo>
                  <a:close/>
                  <a:moveTo>
                    <a:pt x="334" y="101"/>
                  </a:moveTo>
                  <a:cubicBezTo>
                    <a:pt x="343" y="111"/>
                    <a:pt x="358" y="111"/>
                    <a:pt x="368" y="101"/>
                  </a:cubicBezTo>
                  <a:cubicBezTo>
                    <a:pt x="377" y="92"/>
                    <a:pt x="377" y="77"/>
                    <a:pt x="368" y="68"/>
                  </a:cubicBezTo>
                  <a:cubicBezTo>
                    <a:pt x="359" y="58"/>
                    <a:pt x="343" y="58"/>
                    <a:pt x="334" y="68"/>
                  </a:cubicBezTo>
                  <a:cubicBezTo>
                    <a:pt x="325" y="77"/>
                    <a:pt x="325" y="92"/>
                    <a:pt x="334"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800" dirty="0">
                <a:solidFill>
                  <a:schemeClr val="tx1"/>
                </a:solidFill>
                <a:latin typeface="黑体" panose="02010609060101010101" charset="-122"/>
                <a:ea typeface="黑体" panose="02010609060101010101" charset="-122"/>
                <a:cs typeface="+mn-ea"/>
                <a:sym typeface="+mn-lt"/>
              </a:endParaRPr>
            </a:p>
          </p:txBody>
        </p:sp>
        <p:sp>
          <p:nvSpPr>
            <p:cNvPr id="30" name="Freeform 12"/>
            <p:cNvSpPr/>
            <p:nvPr/>
          </p:nvSpPr>
          <p:spPr bwMode="auto">
            <a:xfrm>
              <a:off x="9233" y="2452"/>
              <a:ext cx="707" cy="1317"/>
            </a:xfrm>
            <a:custGeom>
              <a:avLst/>
              <a:gdLst>
                <a:gd name="T0" fmla="*/ 108 w 189"/>
                <a:gd name="T1" fmla="*/ 335 h 351"/>
                <a:gd name="T2" fmla="*/ 180 w 189"/>
                <a:gd name="T3" fmla="*/ 161 h 351"/>
                <a:gd name="T4" fmla="*/ 129 w 189"/>
                <a:gd name="T5" fmla="*/ 19 h 351"/>
                <a:gd name="T6" fmla="*/ 11 w 189"/>
                <a:gd name="T7" fmla="*/ 90 h 351"/>
                <a:gd name="T8" fmla="*/ 56 w 189"/>
                <a:gd name="T9" fmla="*/ 269 h 351"/>
                <a:gd name="T10" fmla="*/ 80 w 189"/>
                <a:gd name="T11" fmla="*/ 250 h 351"/>
                <a:gd name="T12" fmla="*/ 35 w 189"/>
                <a:gd name="T13" fmla="*/ 119 h 351"/>
                <a:gd name="T14" fmla="*/ 52 w 189"/>
                <a:gd name="T15" fmla="*/ 54 h 351"/>
                <a:gd name="T16" fmla="*/ 124 w 189"/>
                <a:gd name="T17" fmla="*/ 50 h 351"/>
                <a:gd name="T18" fmla="*/ 151 w 189"/>
                <a:gd name="T19" fmla="*/ 184 h 351"/>
                <a:gd name="T20" fmla="*/ 91 w 189"/>
                <a:gd name="T21" fmla="*/ 321 h 351"/>
                <a:gd name="T22" fmla="*/ 108 w 189"/>
                <a:gd name="T23" fmla="*/ 33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351">
                  <a:moveTo>
                    <a:pt x="108" y="335"/>
                  </a:moveTo>
                  <a:cubicBezTo>
                    <a:pt x="147" y="286"/>
                    <a:pt x="169" y="222"/>
                    <a:pt x="180" y="161"/>
                  </a:cubicBezTo>
                  <a:cubicBezTo>
                    <a:pt x="189" y="110"/>
                    <a:pt x="187" y="40"/>
                    <a:pt x="129" y="19"/>
                  </a:cubicBezTo>
                  <a:cubicBezTo>
                    <a:pt x="75" y="0"/>
                    <a:pt x="21" y="35"/>
                    <a:pt x="11" y="90"/>
                  </a:cubicBezTo>
                  <a:cubicBezTo>
                    <a:pt x="0" y="150"/>
                    <a:pt x="22" y="220"/>
                    <a:pt x="56" y="269"/>
                  </a:cubicBezTo>
                  <a:cubicBezTo>
                    <a:pt x="66" y="283"/>
                    <a:pt x="90" y="266"/>
                    <a:pt x="80" y="250"/>
                  </a:cubicBezTo>
                  <a:cubicBezTo>
                    <a:pt x="56" y="210"/>
                    <a:pt x="38" y="165"/>
                    <a:pt x="35" y="119"/>
                  </a:cubicBezTo>
                  <a:cubicBezTo>
                    <a:pt x="33" y="97"/>
                    <a:pt x="35" y="69"/>
                    <a:pt x="52" y="54"/>
                  </a:cubicBezTo>
                  <a:cubicBezTo>
                    <a:pt x="70" y="37"/>
                    <a:pt x="103" y="41"/>
                    <a:pt x="124" y="50"/>
                  </a:cubicBezTo>
                  <a:cubicBezTo>
                    <a:pt x="170" y="71"/>
                    <a:pt x="159" y="146"/>
                    <a:pt x="151" y="184"/>
                  </a:cubicBezTo>
                  <a:cubicBezTo>
                    <a:pt x="140" y="232"/>
                    <a:pt x="122" y="283"/>
                    <a:pt x="91" y="321"/>
                  </a:cubicBezTo>
                  <a:cubicBezTo>
                    <a:pt x="79" y="336"/>
                    <a:pt x="96" y="351"/>
                    <a:pt x="108" y="3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9" name="矩形 8"/>
            <p:cNvSpPr/>
            <p:nvPr/>
          </p:nvSpPr>
          <p:spPr>
            <a:xfrm>
              <a:off x="8528" y="4623"/>
              <a:ext cx="2082" cy="580"/>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能力目标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grpSp>
        <p:nvGrpSpPr>
          <p:cNvPr id="21" name="组合 20"/>
          <p:cNvGrpSpPr/>
          <p:nvPr/>
        </p:nvGrpSpPr>
        <p:grpSpPr>
          <a:xfrm>
            <a:off x="8250555" y="1443990"/>
            <a:ext cx="1652905" cy="2454910"/>
            <a:chOff x="12942" y="2224"/>
            <a:chExt cx="2603" cy="3866"/>
          </a:xfrm>
          <a:solidFill>
            <a:schemeClr val="accent2">
              <a:lumMod val="60000"/>
              <a:lumOff val="40000"/>
            </a:schemeClr>
          </a:solidFill>
        </p:grpSpPr>
        <p:sp>
          <p:nvSpPr>
            <p:cNvPr id="3" name="Freeform 7"/>
            <p:cNvSpPr>
              <a:spLocks noEditPoints="1"/>
            </p:cNvSpPr>
            <p:nvPr/>
          </p:nvSpPr>
          <p:spPr bwMode="auto">
            <a:xfrm>
              <a:off x="12942" y="3110"/>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4" name="Freeform 10"/>
            <p:cNvSpPr/>
            <p:nvPr/>
          </p:nvSpPr>
          <p:spPr bwMode="auto">
            <a:xfrm>
              <a:off x="13892" y="2224"/>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10" name="矩形 9"/>
            <p:cNvSpPr/>
            <p:nvPr/>
          </p:nvSpPr>
          <p:spPr>
            <a:xfrm>
              <a:off x="13238" y="4471"/>
              <a:ext cx="2144" cy="580"/>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素质目标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sp>
        <p:nvSpPr>
          <p:cNvPr id="23" name="Title 6"/>
          <p:cNvSpPr txBox="1"/>
          <p:nvPr>
            <p:custDataLst>
              <p:tags r:id="rId1"/>
            </p:custDataLst>
          </p:nvPr>
        </p:nvSpPr>
        <p:spPr>
          <a:xfrm>
            <a:off x="193942" y="58649"/>
            <a:ext cx="1863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学习</a:t>
            </a:r>
            <a:r>
              <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目标</a:t>
            </a:r>
            <a:endPar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1" name="文本框 22"/>
          <p:cNvSpPr txBox="1"/>
          <p:nvPr/>
        </p:nvSpPr>
        <p:spPr>
          <a:xfrm flipH="1">
            <a:off x="1073150" y="4059555"/>
            <a:ext cx="2984500" cy="2353310"/>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50000"/>
              </a:lnSpc>
              <a:spcBef>
                <a:spcPts val="0"/>
              </a:spcBef>
              <a:spcAft>
                <a:spcPts val="0"/>
              </a:spcAft>
            </a:pPr>
            <a:r>
              <a:rPr sz="1400" dirty="0" smtClean="0"/>
              <a:t>1. 掌握医学社会组织、医学社会组织管理的概念。</a:t>
            </a:r>
            <a:endParaRPr sz="1400" dirty="0" smtClean="0"/>
          </a:p>
          <a:p>
            <a:pPr algn="just" fontAlgn="auto">
              <a:lnSpc>
                <a:spcPct val="150000"/>
              </a:lnSpc>
              <a:spcBef>
                <a:spcPts val="0"/>
              </a:spcBef>
              <a:spcAft>
                <a:spcPts val="0"/>
              </a:spcAft>
            </a:pPr>
            <a:r>
              <a:rPr sz="1400" dirty="0" smtClean="0"/>
              <a:t>2. 熟悉医学社会组织管理的对象、手段及方法。</a:t>
            </a:r>
            <a:endParaRPr sz="1400" dirty="0" smtClean="0"/>
          </a:p>
          <a:p>
            <a:pPr algn="just" fontAlgn="auto">
              <a:lnSpc>
                <a:spcPct val="150000"/>
              </a:lnSpc>
              <a:spcBef>
                <a:spcPts val="0"/>
              </a:spcBef>
              <a:spcAft>
                <a:spcPts val="0"/>
              </a:spcAft>
            </a:pPr>
            <a:r>
              <a:rPr sz="1400" dirty="0" smtClean="0"/>
              <a:t>3. 了解非营利性与营利性医学社会组织的特征及医学社会组织的管理</a:t>
            </a:r>
            <a:endParaRPr sz="1400" dirty="0" smtClean="0"/>
          </a:p>
          <a:p>
            <a:pPr algn="just" fontAlgn="auto">
              <a:lnSpc>
                <a:spcPct val="150000"/>
              </a:lnSpc>
              <a:spcBef>
                <a:spcPts val="0"/>
              </a:spcBef>
              <a:spcAft>
                <a:spcPts val="0"/>
              </a:spcAft>
            </a:pPr>
            <a:r>
              <a:rPr sz="1400" dirty="0" smtClean="0"/>
              <a:t>法规。</a:t>
            </a:r>
            <a:endParaRPr sz="1400" dirty="0" smtClean="0"/>
          </a:p>
        </p:txBody>
      </p:sp>
      <p:sp>
        <p:nvSpPr>
          <p:cNvPr id="5" name="文本框 22"/>
          <p:cNvSpPr txBox="1"/>
          <p:nvPr/>
        </p:nvSpPr>
        <p:spPr>
          <a:xfrm flipH="1">
            <a:off x="4787265" y="4088765"/>
            <a:ext cx="2822575" cy="1060450"/>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50000"/>
              </a:lnSpc>
              <a:spcBef>
                <a:spcPts val="0"/>
              </a:spcBef>
              <a:spcAft>
                <a:spcPts val="0"/>
              </a:spcAft>
            </a:pPr>
            <a:r>
              <a:rPr lang="zh-CN" altLang="en-US" sz="1400" dirty="0" smtClean="0"/>
              <a:t>能够简析医学社会组织、医学社会组织管理的概念、对象、手段和方法。</a:t>
            </a:r>
            <a:endParaRPr lang="zh-CN" altLang="en-US" sz="1400" dirty="0" smtClean="0"/>
          </a:p>
        </p:txBody>
      </p:sp>
      <p:sp>
        <p:nvSpPr>
          <p:cNvPr id="6" name="文本框 22"/>
          <p:cNvSpPr txBox="1"/>
          <p:nvPr/>
        </p:nvSpPr>
        <p:spPr>
          <a:xfrm flipH="1">
            <a:off x="8314690" y="4138295"/>
            <a:ext cx="2618105" cy="737235"/>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50000"/>
              </a:lnSpc>
              <a:spcBef>
                <a:spcPts val="0"/>
              </a:spcBef>
              <a:spcAft>
                <a:spcPts val="0"/>
              </a:spcAft>
            </a:pPr>
            <a:r>
              <a:rPr lang="zh-CN" altLang="en-US" sz="1400" dirty="0" smtClean="0"/>
              <a:t>具备医学社会组织管理的主体成员或客体成员的良好素养。</a:t>
            </a:r>
            <a:endParaRPr lang="zh-CN" altLang="en-US" sz="1400" dirty="0" smtClean="0"/>
          </a:p>
        </p:txBody>
      </p:sp>
      <p:cxnSp>
        <p:nvCxnSpPr>
          <p:cNvPr id="14" name="直接连接符 13"/>
          <p:cNvCxnSpPr/>
          <p:nvPr/>
        </p:nvCxnSpPr>
        <p:spPr>
          <a:xfrm flipV="1">
            <a:off x="4191635"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7957820"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000" fill="hold">
                                          <p:stCondLst>
                                            <p:cond delay="0"/>
                                          </p:stCondLst>
                                        </p:cTn>
                                        <p:tgtEl>
                                          <p:spTgt spid="19"/>
                                        </p:tgtEl>
                                        <p:attrNameLst>
                                          <p:attrName>style.visibility</p:attrName>
                                        </p:attrNameLst>
                                      </p:cBhvr>
                                      <p:to>
                                        <p:strVal val="visible"/>
                                      </p:to>
                                    </p:set>
                                    <p:animEffect transition="in" filter="blinds(horizontal)">
                                      <p:cBhvr>
                                        <p:cTn id="11" dur="1000"/>
                                        <p:tgtEl>
                                          <p:spTgt spid="19"/>
                                        </p:tgtEl>
                                      </p:cBhvr>
                                    </p:animEffect>
                                  </p:childTnLst>
                                </p:cTn>
                              </p:par>
                              <p:par>
                                <p:cTn id="12" presetID="3" presetClass="entr" presetSubtype="10" fill="hold" grpId="0" nodeType="withEffect">
                                  <p:stCondLst>
                                    <p:cond delay="0"/>
                                  </p:stCondLst>
                                  <p:childTnLst>
                                    <p:set>
                                      <p:cBhvr>
                                        <p:cTn id="13" dur="1000" fill="hold">
                                          <p:stCondLst>
                                            <p:cond delay="0"/>
                                          </p:stCondLst>
                                        </p:cTn>
                                        <p:tgtEl>
                                          <p:spTgt spid="11"/>
                                        </p:tgtEl>
                                        <p:attrNameLst>
                                          <p:attrName>style.visibility</p:attrName>
                                        </p:attrNameLst>
                                      </p:cBhvr>
                                      <p:to>
                                        <p:strVal val="visible"/>
                                      </p:to>
                                    </p:set>
                                    <p:animEffect transition="in" filter="blinds(horizontal)">
                                      <p:cBhvr>
                                        <p:cTn id="14" dur="1000"/>
                                        <p:tgtEl>
                                          <p:spTgt spid="11"/>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000" fill="hold">
                                          <p:stCondLst>
                                            <p:cond delay="0"/>
                                          </p:stCondLst>
                                        </p:cTn>
                                        <p:tgtEl>
                                          <p:spTgt spid="20"/>
                                        </p:tgtEl>
                                        <p:attrNameLst>
                                          <p:attrName>style.visibility</p:attrName>
                                        </p:attrNameLst>
                                      </p:cBhvr>
                                      <p:to>
                                        <p:strVal val="visible"/>
                                      </p:to>
                                    </p:set>
                                    <p:animEffect transition="in" filter="blinds(horizontal)">
                                      <p:cBhvr>
                                        <p:cTn id="18" dur="1000"/>
                                        <p:tgtEl>
                                          <p:spTgt spid="20"/>
                                        </p:tgtEl>
                                      </p:cBhvr>
                                    </p:animEffect>
                                  </p:childTnLst>
                                </p:cTn>
                              </p:par>
                              <p:par>
                                <p:cTn id="19" presetID="3" presetClass="entr" presetSubtype="10" fill="hold" grpId="0" nodeType="withEffect">
                                  <p:stCondLst>
                                    <p:cond delay="0"/>
                                  </p:stCondLst>
                                  <p:childTnLst>
                                    <p:set>
                                      <p:cBhvr>
                                        <p:cTn id="20" dur="1000" fill="hold">
                                          <p:stCondLst>
                                            <p:cond delay="0"/>
                                          </p:stCondLst>
                                        </p:cTn>
                                        <p:tgtEl>
                                          <p:spTgt spid="5"/>
                                        </p:tgtEl>
                                        <p:attrNameLst>
                                          <p:attrName>style.visibility</p:attrName>
                                        </p:attrNameLst>
                                      </p:cBhvr>
                                      <p:to>
                                        <p:strVal val="visible"/>
                                      </p:to>
                                    </p:set>
                                    <p:animEffect transition="in" filter="blinds(horizontal)">
                                      <p:cBhvr>
                                        <p:cTn id="21" dur="1000"/>
                                        <p:tgtEl>
                                          <p:spTgt spid="5"/>
                                        </p:tgtEl>
                                      </p:cBhvr>
                                    </p:animEffect>
                                  </p:childTnLst>
                                </p:cTn>
                              </p:par>
                            </p:childTnLst>
                          </p:cTn>
                        </p:par>
                        <p:par>
                          <p:cTn id="22" fill="hold">
                            <p:stCondLst>
                              <p:cond delay="2500"/>
                            </p:stCondLst>
                            <p:childTnLst>
                              <p:par>
                                <p:cTn id="23" presetID="3" presetClass="entr" presetSubtype="10" fill="hold" nodeType="afterEffect">
                                  <p:stCondLst>
                                    <p:cond delay="0"/>
                                  </p:stCondLst>
                                  <p:childTnLst>
                                    <p:set>
                                      <p:cBhvr>
                                        <p:cTn id="24" dur="1000" fill="hold">
                                          <p:stCondLst>
                                            <p:cond delay="0"/>
                                          </p:stCondLst>
                                        </p:cTn>
                                        <p:tgtEl>
                                          <p:spTgt spid="21"/>
                                        </p:tgtEl>
                                        <p:attrNameLst>
                                          <p:attrName>style.visibility</p:attrName>
                                        </p:attrNameLst>
                                      </p:cBhvr>
                                      <p:to>
                                        <p:strVal val="visible"/>
                                      </p:to>
                                    </p:set>
                                    <p:animEffect transition="in" filter="blinds(horizontal)">
                                      <p:cBhvr>
                                        <p:cTn id="25" dur="1000"/>
                                        <p:tgtEl>
                                          <p:spTgt spid="21"/>
                                        </p:tgtEl>
                                      </p:cBhvr>
                                    </p:animEffect>
                                  </p:childTnLst>
                                </p:cTn>
                              </p:par>
                              <p:par>
                                <p:cTn id="26" presetID="3" presetClass="entr" presetSubtype="10" fill="hold" grpId="0" nodeType="withEffect">
                                  <p:stCondLst>
                                    <p:cond delay="0"/>
                                  </p:stCondLst>
                                  <p:childTnLst>
                                    <p:set>
                                      <p:cBhvr>
                                        <p:cTn id="27" dur="1000" fill="hold">
                                          <p:stCondLst>
                                            <p:cond delay="0"/>
                                          </p:stCondLst>
                                        </p:cTn>
                                        <p:tgtEl>
                                          <p:spTgt spid="6"/>
                                        </p:tgtEl>
                                        <p:attrNameLst>
                                          <p:attrName>style.visibility</p:attrName>
                                        </p:attrNameLst>
                                      </p:cBhvr>
                                      <p:to>
                                        <p:strVal val="visible"/>
                                      </p:to>
                                    </p:set>
                                    <p:animEffect transition="in" filter="blinds(horizontal)">
                                      <p:cBhvr>
                                        <p:cTn id="28" dur="1000"/>
                                        <p:tgtEl>
                                          <p:spTgt spid="6"/>
                                        </p:tgtEl>
                                      </p:cBhvr>
                                    </p:animEffect>
                                  </p:childTnLst>
                                </p:cTn>
                              </p:par>
                              <p:par>
                                <p:cTn id="29" presetID="18" presetClass="entr" presetSubtype="12"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strips(downLeft)">
                                      <p:cBhvr>
                                        <p:cTn id="31" dur="500"/>
                                        <p:tgtEl>
                                          <p:spTgt spid="14"/>
                                        </p:tgtEl>
                                      </p:cBhvr>
                                    </p:animEffect>
                                  </p:childTnLst>
                                </p:cTn>
                              </p:par>
                              <p:par>
                                <p:cTn id="32" presetID="18" presetClass="entr" presetSubtype="12" fill="hold"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strips(downLeft)">
                                      <p:cBhvr>
                                        <p:cTn id="3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1" grpId="0" bldLvl="0" animBg="1"/>
      <p:bldP spid="5" grpId="0" bldLvl="0" animBg="1"/>
      <p:bldP spid="6"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2132049" y="1712595"/>
            <a:ext cx="7609840" cy="3415030"/>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第一节</a:t>
            </a:r>
            <a:endPar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医学社会关系主体概述</a:t>
            </a:r>
            <a:r>
              <a:rPr lang="zh-CN" altLang="en-US" sz="65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a:t>
            </a:r>
            <a:endParaRPr lang="zh-CN" altLang="en-US" sz="65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40485"/>
            <a:ext cx="10972800" cy="4584065"/>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1534" y="2915"/>
              <a:ext cx="16133" cy="6033"/>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医学社会关系主体是指医学社会组织。社会组织是指人们为了合理有效地达到特定的目标，按照一定的组织领导关系，有计划、有意识地建立起来的一种次级社会群体。它包括一定的组织成员，具有明确而稳定的组织目标、规范化的组织章程、以权威性的领导系统为核心的组织机构，以及具有与其相应的物质技术设施和心理活动环境。医学社会组织是指从事医疗、护理、卫生、预防、保健、计划生育、医学教育和医学科研等社会服务行业的机构。如各级各类医院、妇幼保健院、计划生育指导院（站）、各医药院校、医学科研机构、区镇卫生院、社区卫生服务中心（站）、药品生产与销售机构等。医学社会组织的共同目标是消灭人类疾病和实现在人道主义下的人类健康保障。由此可见，医学社会组织体系，不只是一个医学科技知识系统，更重要的是要体现为人类身心健康服务的一个社会实践服务系统。</a:t>
              </a:r>
              <a:endParaRPr lang="zh-CN" altLang="en-US">
                <a:latin typeface="微软雅黑" panose="020B0503020204020204" charset="-122"/>
                <a:ea typeface="微软雅黑" panose="020B0503020204020204" charset="-122"/>
                <a:cs typeface="微软雅黑" panose="020B0503020204020204" charset="-122"/>
              </a:endParaRPr>
            </a:p>
          </p:txBody>
        </p:sp>
      </p:grpSp>
      <p:sp>
        <p:nvSpPr>
          <p:cNvPr id="3" name="Title 6"/>
          <p:cNvSpPr txBox="1"/>
          <p:nvPr>
            <p:custDataLst>
              <p:tags r:id="rId4"/>
            </p:custDataLst>
          </p:nvPr>
        </p:nvSpPr>
        <p:spPr>
          <a:xfrm>
            <a:off x="231407" y="97384"/>
            <a:ext cx="499745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一、按调整方式的不同分类</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195070"/>
            <a:ext cx="10870565" cy="47783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 name="文本框 1"/>
          <p:cNvSpPr txBox="1"/>
          <p:nvPr/>
        </p:nvSpPr>
        <p:spPr>
          <a:xfrm>
            <a:off x="1021080" y="1971675"/>
            <a:ext cx="10266680" cy="3415030"/>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医学是研究人类健康、亚健康和疾病及其相互转化的规律的科学。医学的基本社会职能是保护人类健康、预防疾病和促进亚健康、疾病向健康转化。因此，医学社会组织的总目标就是履行医学社会职能，全心全意为社会公众的医疗、护理、康复、卫生、保健、优生优育、健康教育、延年益寿服务，并为自身组织的生存和发展创造最佳的内外物质与心理环境。随着改革开放形势和社会主义市场经济的发展与繁荣，医学社会组织分化为非营利性和营利性两大类组织机构。前者就是指传统的医疗事业单位，即公立医院或者说公立医学社会组织机构。也就是“医院是治病防治、保障人民健康的社会主义卫生事业单位”（《全国医院工作条例》第一条，1982）；后者是指私立医院、股份制或个体承包等医疗卫生组织机构。</a:t>
            </a:r>
            <a:endParaRPr lang="zh-CN" altLang="en-US" dirty="0">
              <a:latin typeface="微软雅黑" panose="020B0503020204020204" charset="-122"/>
              <a:ea typeface="微软雅黑" panose="020B0503020204020204" charset="-122"/>
            </a:endParaRPr>
          </a:p>
        </p:txBody>
      </p:sp>
      <p:sp>
        <p:nvSpPr>
          <p:cNvPr id="24" name="同心圆 262"/>
          <p:cNvSpPr/>
          <p:nvPr>
            <p:custDataLst>
              <p:tags r:id="rId2"/>
            </p:custDataLst>
          </p:nvPr>
        </p:nvSpPr>
        <p:spPr>
          <a:xfrm>
            <a:off x="834390" y="1386205"/>
            <a:ext cx="304800" cy="30480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3" name="同心圆 262"/>
          <p:cNvSpPr/>
          <p:nvPr>
            <p:custDataLst>
              <p:tags r:id="rId3"/>
            </p:custDataLst>
          </p:nvPr>
        </p:nvSpPr>
        <p:spPr>
          <a:xfrm>
            <a:off x="11073765" y="1443355"/>
            <a:ext cx="304800" cy="30480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6" name="同心圆 262"/>
          <p:cNvSpPr/>
          <p:nvPr>
            <p:custDataLst>
              <p:tags r:id="rId4"/>
            </p:custDataLst>
          </p:nvPr>
        </p:nvSpPr>
        <p:spPr>
          <a:xfrm>
            <a:off x="11139170" y="5477510"/>
            <a:ext cx="304800" cy="30480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7" name="同心圆 262"/>
          <p:cNvSpPr/>
          <p:nvPr>
            <p:custDataLst>
              <p:tags r:id="rId5"/>
            </p:custDataLst>
          </p:nvPr>
        </p:nvSpPr>
        <p:spPr>
          <a:xfrm>
            <a:off x="834390" y="5477510"/>
            <a:ext cx="304800" cy="30480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5" name="Title 6"/>
          <p:cNvSpPr txBox="1"/>
          <p:nvPr>
            <p:custDataLst>
              <p:tags r:id="rId6"/>
            </p:custDataLst>
          </p:nvPr>
        </p:nvSpPr>
        <p:spPr>
          <a:xfrm>
            <a:off x="231407" y="97384"/>
            <a:ext cx="661543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二、非营利性和营利性医学社会组织</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195070"/>
            <a:ext cx="10870565" cy="47783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 name="文本框 1"/>
          <p:cNvSpPr txBox="1"/>
          <p:nvPr/>
        </p:nvSpPr>
        <p:spPr>
          <a:xfrm>
            <a:off x="937895" y="1616075"/>
            <a:ext cx="10340975" cy="383095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C00000"/>
                </a:solidFill>
                <a:latin typeface="微软雅黑" panose="020B0503020204020204" charset="-122"/>
                <a:ea typeface="微软雅黑" panose="020B0503020204020204" charset="-122"/>
              </a:rPr>
              <a:t>（一）非营利性医学社会组织的性质特征分析</a:t>
            </a:r>
            <a:endParaRPr lang="zh-CN" altLang="en-US" b="1" dirty="0">
              <a:solidFill>
                <a:srgbClr val="C00000"/>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 非营利性医学社会组织的工作目标与任务必须始终围绕实现社会效益而展开，其生存和发展，主要或完全靠国家财政拨款，这类组织的根本目标是完全、彻底地为人民服务，而不是为组织赢利。</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2. 非营利性医学社会组织内部工作人员必须具有较高的品格素质、社会责任感和奉献精神。因为，非营利性医学组织的主要经营目标为致力于社会服务和社会崇高目标的实现，所以要求这类组织的领导层对全体职工，应该具备较高的敬业精神和职业道德素质。</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3. 非营利性医学社会组织，一般都有正式人员编制，院级领导均由上级主管部门及组织部门委任。</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4. 非营利性医学社会组织，一般以整个社会为服务活动舞台，常以社会大众为服务对象。因此，除定点医疗保险单位的公众外，其服务对象针对性不会太强。</a:t>
            </a:r>
            <a:endParaRPr lang="zh-CN" altLang="en-US" dirty="0">
              <a:latin typeface="微软雅黑" panose="020B0503020204020204" charset="-122"/>
              <a:ea typeface="微软雅黑" panose="020B0503020204020204" charset="-122"/>
            </a:endParaRPr>
          </a:p>
        </p:txBody>
      </p:sp>
      <p:sp>
        <p:nvSpPr>
          <p:cNvPr id="24" name="同心圆 262"/>
          <p:cNvSpPr/>
          <p:nvPr>
            <p:custDataLst>
              <p:tags r:id="rId2"/>
            </p:custDataLst>
          </p:nvPr>
        </p:nvSpPr>
        <p:spPr>
          <a:xfrm>
            <a:off x="633095" y="1054735"/>
            <a:ext cx="304800" cy="30480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3" name="同心圆 262"/>
          <p:cNvSpPr/>
          <p:nvPr>
            <p:custDataLst>
              <p:tags r:id="rId3"/>
            </p:custDataLst>
          </p:nvPr>
        </p:nvSpPr>
        <p:spPr>
          <a:xfrm>
            <a:off x="11139170" y="1054735"/>
            <a:ext cx="304800" cy="30480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6" name="同心圆 262"/>
          <p:cNvSpPr/>
          <p:nvPr>
            <p:custDataLst>
              <p:tags r:id="rId4"/>
            </p:custDataLst>
          </p:nvPr>
        </p:nvSpPr>
        <p:spPr>
          <a:xfrm>
            <a:off x="11337925" y="5782310"/>
            <a:ext cx="304800" cy="30480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7" name="同心圆 262"/>
          <p:cNvSpPr/>
          <p:nvPr>
            <p:custDataLst>
              <p:tags r:id="rId5"/>
            </p:custDataLst>
          </p:nvPr>
        </p:nvSpPr>
        <p:spPr>
          <a:xfrm>
            <a:off x="718820" y="5851525"/>
            <a:ext cx="304800" cy="30480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5" name="Title 6"/>
          <p:cNvSpPr txBox="1"/>
          <p:nvPr>
            <p:custDataLst>
              <p:tags r:id="rId6"/>
            </p:custDataLst>
          </p:nvPr>
        </p:nvSpPr>
        <p:spPr>
          <a:xfrm>
            <a:off x="231407" y="97384"/>
            <a:ext cx="661543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二、非营利性和营利性医学社会组织</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195070"/>
            <a:ext cx="10870565" cy="47783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 name="文本框 1"/>
          <p:cNvSpPr txBox="1"/>
          <p:nvPr/>
        </p:nvSpPr>
        <p:spPr>
          <a:xfrm>
            <a:off x="1097915" y="1601470"/>
            <a:ext cx="5542915" cy="383095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C00000"/>
                </a:solidFill>
                <a:latin typeface="微软雅黑" panose="020B0503020204020204" charset="-122"/>
                <a:ea typeface="微软雅黑" panose="020B0503020204020204" charset="-122"/>
              </a:rPr>
              <a:t>（二）营利性医学社会组织的性质特征分析</a:t>
            </a:r>
            <a:endParaRPr lang="zh-CN" altLang="en-US" b="1" dirty="0">
              <a:solidFill>
                <a:srgbClr val="C00000"/>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 营利性医学社会组织的性质特征之一是始终围绕为提高本组织的经济效益、创造良好社会关系环境为根本目标和基本要求。</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2. 营利性医学社会组织的服务公众针对性较强。这是由营利性医院的服务态度、服务方式、服务质量和服务手段所决定的。</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3. 营利性医学社会组织在一般情况下均为自筹资金，国家财政不拨款。人事管理一律实行聘任制。</a:t>
            </a:r>
            <a:endParaRPr lang="zh-CN" altLang="en-US" dirty="0">
              <a:latin typeface="微软雅黑" panose="020B0503020204020204" charset="-122"/>
              <a:ea typeface="微软雅黑" panose="020B0503020204020204" charset="-122"/>
            </a:endParaRPr>
          </a:p>
        </p:txBody>
      </p:sp>
      <p:sp>
        <p:nvSpPr>
          <p:cNvPr id="24" name="同心圆 262"/>
          <p:cNvSpPr/>
          <p:nvPr>
            <p:custDataLst>
              <p:tags r:id="rId2"/>
            </p:custDataLst>
          </p:nvPr>
        </p:nvSpPr>
        <p:spPr>
          <a:xfrm>
            <a:off x="633095" y="1054735"/>
            <a:ext cx="304800" cy="30480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3" name="同心圆 262"/>
          <p:cNvSpPr/>
          <p:nvPr>
            <p:custDataLst>
              <p:tags r:id="rId3"/>
            </p:custDataLst>
          </p:nvPr>
        </p:nvSpPr>
        <p:spPr>
          <a:xfrm>
            <a:off x="11139170" y="1054735"/>
            <a:ext cx="304800" cy="30480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6" name="同心圆 262"/>
          <p:cNvSpPr/>
          <p:nvPr>
            <p:custDataLst>
              <p:tags r:id="rId4"/>
            </p:custDataLst>
          </p:nvPr>
        </p:nvSpPr>
        <p:spPr>
          <a:xfrm>
            <a:off x="11337925" y="5782310"/>
            <a:ext cx="304800" cy="30480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7" name="同心圆 262"/>
          <p:cNvSpPr/>
          <p:nvPr>
            <p:custDataLst>
              <p:tags r:id="rId5"/>
            </p:custDataLst>
          </p:nvPr>
        </p:nvSpPr>
        <p:spPr>
          <a:xfrm>
            <a:off x="718820" y="5851525"/>
            <a:ext cx="304800" cy="30480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5" name="Title 6"/>
          <p:cNvSpPr txBox="1"/>
          <p:nvPr>
            <p:custDataLst>
              <p:tags r:id="rId6"/>
            </p:custDataLst>
          </p:nvPr>
        </p:nvSpPr>
        <p:spPr>
          <a:xfrm>
            <a:off x="231407" y="97384"/>
            <a:ext cx="661543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二、非营利性和营利性医学社会组织</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8" name="图片 7"/>
          <p:cNvPicPr>
            <a:picLocks noChangeAspect="1"/>
          </p:cNvPicPr>
          <p:nvPr/>
        </p:nvPicPr>
        <p:blipFill>
          <a:blip r:embed="rId7"/>
          <a:stretch>
            <a:fillRect/>
          </a:stretch>
        </p:blipFill>
        <p:spPr>
          <a:xfrm>
            <a:off x="7299325" y="2196465"/>
            <a:ext cx="3219450" cy="2988310"/>
          </a:xfrm>
          <a:prstGeom prst="round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1"/>
  <p:tag name="KSO_WM_UNIT_LAYERLEVEL" val="1"/>
  <p:tag name="KSO_WM_TAG_VERSION" val="1.0"/>
  <p:tag name="KSO_WM_BEAUTIFY_FLAG" val="#wm#"/>
  <p:tag name="KSO_WM_UNIT_TYPE" val="i"/>
  <p:tag name="KSO_WM_UNIT_INDEX"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00.xml><?xml version="1.0" encoding="utf-8"?>
<p:tagLst xmlns:p="http://schemas.openxmlformats.org/presentationml/2006/main">
  <p:tag name="KSO_WM_TEMPLATE_CATEGORY" val="diagram"/>
  <p:tag name="KSO_WM_TEMPLATE_INDEX" val="20188729"/>
  <p:tag name="KSO_WM_UNIT_TYPE" val="n_h_i"/>
  <p:tag name="KSO_WM_UNIT_INDEX" val="1_1_32"/>
  <p:tag name="KSO_WM_UNIT_ID" val="diagram20188729_2*n_h_i*1_1_32"/>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101.xml><?xml version="1.0" encoding="utf-8"?>
<p:tagLst xmlns:p="http://schemas.openxmlformats.org/presentationml/2006/main">
  <p:tag name="KSO_WM_TEMPLATE_CATEGORY" val="diagram"/>
  <p:tag name="KSO_WM_TEMPLATE_INDEX" val="20188729"/>
  <p:tag name="KSO_WM_UNIT_TYPE" val="n_h_i"/>
  <p:tag name="KSO_WM_UNIT_INDEX" val="1_1_33"/>
  <p:tag name="KSO_WM_UNIT_ID" val="diagram20188729_2*n_h_i*1_1_33"/>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102.xml><?xml version="1.0" encoding="utf-8"?>
<p:tagLst xmlns:p="http://schemas.openxmlformats.org/presentationml/2006/main">
  <p:tag name="KSO_WM_TEMPLATE_CATEGORY" val="diagram"/>
  <p:tag name="KSO_WM_TEMPLATE_INDEX" val="20188729"/>
  <p:tag name="KSO_WM_UNIT_TYPE" val="n_h_i"/>
  <p:tag name="KSO_WM_UNIT_INDEX" val="1_1_34"/>
  <p:tag name="KSO_WM_UNIT_ID" val="diagram20188729_2*n_h_i*1_1_34"/>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103.xml><?xml version="1.0" encoding="utf-8"?>
<p:tagLst xmlns:p="http://schemas.openxmlformats.org/presentationml/2006/main">
  <p:tag name="KSO_WM_TEMPLATE_CATEGORY" val="diagram"/>
  <p:tag name="KSO_WM_TEMPLATE_INDEX" val="20188729"/>
  <p:tag name="KSO_WM_UNIT_TYPE" val="n_h_i"/>
  <p:tag name="KSO_WM_UNIT_INDEX" val="1_1_35"/>
  <p:tag name="KSO_WM_UNIT_ID" val="diagram20188729_2*n_h_i*1_1_35"/>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104.xml><?xml version="1.0" encoding="utf-8"?>
<p:tagLst xmlns:p="http://schemas.openxmlformats.org/presentationml/2006/main">
  <p:tag name="KSO_WM_TEMPLATE_CATEGORY" val="diagram"/>
  <p:tag name="KSO_WM_TEMPLATE_INDEX" val="20188729"/>
  <p:tag name="KSO_WM_UNIT_TYPE" val="n_h_i"/>
  <p:tag name="KSO_WM_UNIT_INDEX" val="1_1_36"/>
  <p:tag name="KSO_WM_UNIT_ID" val="diagram20188729_2*n_h_i*1_1_36"/>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105.xml><?xml version="1.0" encoding="utf-8"?>
<p:tagLst xmlns:p="http://schemas.openxmlformats.org/presentationml/2006/main">
  <p:tag name="KSO_WM_TEMPLATE_CATEGORY" val="diagram"/>
  <p:tag name="KSO_WM_TEMPLATE_INDEX" val="20188729"/>
  <p:tag name="KSO_WM_UNIT_TYPE" val="n_h_h_x"/>
  <p:tag name="KSO_WM_UNIT_INDEX" val="1_2_1_1"/>
  <p:tag name="KSO_WM_UNIT_ID" val="diagram20188729_2*n_h_h_x*1_2_1_1"/>
  <p:tag name="KSO_WM_UNIT_LAYERLEVEL" val="1_1_1_1"/>
  <p:tag name="KSO_WM_BEAUTIFY_FLAG" val="#wm#"/>
  <p:tag name="KSO_WM_TAG_VERSION" val="1.0"/>
  <p:tag name="KSO_WM_DIAGRAM_GROUP_CODE" val="n1-1"/>
  <p:tag name="KSO_WM_UNIT_VALUE" val="115*148"/>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06.xml><?xml version="1.0" encoding="utf-8"?>
<p:tagLst xmlns:p="http://schemas.openxmlformats.org/presentationml/2006/main">
  <p:tag name="KSO_WM_TEMPLATE_CATEGORY" val="diagram"/>
  <p:tag name="KSO_WM_TEMPLATE_INDEX" val="20188729"/>
  <p:tag name="KSO_WM_UNIT_TYPE" val="n_h_h_i"/>
  <p:tag name="KSO_WM_UNIT_INDEX" val="1_2_3_3"/>
  <p:tag name="KSO_WM_UNIT_ID" val="diagram20188729_2*n_h_h_i*1_2_3_3"/>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 name="KSO_WM_UNIT_USESOURCEFORMAT_APPLY" val="1"/>
</p:tagLst>
</file>

<file path=ppt/tags/tag107.xml><?xml version="1.0" encoding="utf-8"?>
<p:tagLst xmlns:p="http://schemas.openxmlformats.org/presentationml/2006/main">
  <p:tag name="KSO_WM_TEMPLATE_CATEGORY" val="diagram"/>
  <p:tag name="KSO_WM_TEMPLATE_INDEX" val="20188729"/>
  <p:tag name="KSO_WM_UNIT_TYPE" val="n_h_h_x"/>
  <p:tag name="KSO_WM_UNIT_INDEX" val="1_2_3_1"/>
  <p:tag name="KSO_WM_UNIT_ID" val="diagram20188729_2*n_h_h_x*1_2_3_1"/>
  <p:tag name="KSO_WM_UNIT_LAYERLEVEL" val="1_1_1_1"/>
  <p:tag name="KSO_WM_BEAUTIFY_FLAG" val="#wm#"/>
  <p:tag name="KSO_WM_TAG_VERSION" val="1.0"/>
  <p:tag name="KSO_WM_DIAGRAM_GROUP_CODE" val="n1-1"/>
  <p:tag name="KSO_WM_UNIT_VALUE" val="137*148"/>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08.xml><?xml version="1.0" encoding="utf-8"?>
<p:tagLst xmlns:p="http://schemas.openxmlformats.org/presentationml/2006/main">
  <p:tag name="KSO_WM_TEMPLATE_CATEGORY" val="diagram"/>
  <p:tag name="KSO_WM_TEMPLATE_INDEX" val="20188729"/>
  <p:tag name="KSO_WM_UNIT_TYPE" val="n_h_h_i"/>
  <p:tag name="KSO_WM_UNIT_INDEX" val="1_2_2_3"/>
  <p:tag name="KSO_WM_UNIT_ID" val="diagram20188729_2*n_h_h_i*1_2_2_3"/>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109.xml><?xml version="1.0" encoding="utf-8"?>
<p:tagLst xmlns:p="http://schemas.openxmlformats.org/presentationml/2006/main">
  <p:tag name="KSO_WM_TEMPLATE_CATEGORY" val="diagram"/>
  <p:tag name="KSO_WM_TEMPLATE_INDEX" val="20188729"/>
  <p:tag name="KSO_WM_UNIT_TYPE" val="n_h_h_x"/>
  <p:tag name="KSO_WM_UNIT_INDEX" val="1_2_2_1"/>
  <p:tag name="KSO_WM_UNIT_ID" val="diagram20188729_2*n_h_h_x*1_2_2_1"/>
  <p:tag name="KSO_WM_UNIT_LAYERLEVEL" val="1_1_1_1"/>
  <p:tag name="KSO_WM_BEAUTIFY_FLAG" val="#wm#"/>
  <p:tag name="KSO_WM_TAG_VERSION" val="1.0"/>
  <p:tag name="KSO_WM_DIAGRAM_GROUP_CODE" val="n1-1"/>
  <p:tag name="KSO_WM_UNIT_VALUE" val="130*139"/>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1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1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12.xml><?xml version="1.0" encoding="utf-8"?>
<p:tagLst xmlns:p="http://schemas.openxmlformats.org/presentationml/2006/main">
  <p:tag name="KSO_WM_BEAUTIFY_FLAG" val="#wm#"/>
  <p:tag name="KSO_WM_TEMPLATE_CATEGORY" val="custom"/>
  <p:tag name="KSO_WM_TEMPLATE_INDEX" val="20191204"/>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2_4"/>
  <p:tag name="KSO_WM_UNIT_ID" val="diagram20198938_3*l_h_i*1_2_4"/>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14"/>
  <p:tag name="KSO_WM_UNIT_FILL_TYPE" val="1"/>
  <p:tag name="KSO_WM_UNIT_USESOURCEFORMAT_APPLY" val="1"/>
  <p:tag name="KSO_WM_UNIT_DIAGRAM_SCHEMECOLOR_ID" val="4"/>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2_2"/>
  <p:tag name="KSO_WM_UNIT_ID" val="diagram20198938_3*l_h_i*1_2_2"/>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4"/>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2_3"/>
  <p:tag name="KSO_WM_UNIT_ID" val="diagram20198938_3*l_h_i*1_2_3"/>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7"/>
  <p:tag name="KSO_WM_UNIT_FILL_TYPE" val="1"/>
  <p:tag name="KSO_WM_UNIT_USESOURCEFORMAT_APPLY" val="1"/>
  <p:tag name="KSO_WM_UNIT_DIAGRAM_SCHEMECOLOR_ID" val="4"/>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3_4"/>
  <p:tag name="KSO_WM_UNIT_ID" val="diagram20198938_3*l_h_i*1_3_4"/>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14"/>
  <p:tag name="KSO_WM_UNIT_FILL_TYPE" val="1"/>
  <p:tag name="KSO_WM_UNIT_USESOURCEFORMAT_APPLY" val="1"/>
  <p:tag name="KSO_WM_UNIT_DIAGRAM_SCHEMECOLOR_ID" val="4"/>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3_3"/>
  <p:tag name="KSO_WM_UNIT_ID" val="diagram20198938_3*l_h_i*1_3_3"/>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9"/>
  <p:tag name="KSO_WM_UNIT_FILL_TYPE" val="1"/>
  <p:tag name="KSO_WM_UNIT_USESOURCEFORMAT_APPLY" val="1"/>
  <p:tag name="KSO_WM_UNIT_DIAGRAM_SCHEMECOLOR_ID" val="4"/>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1_4"/>
  <p:tag name="KSO_WM_UNIT_ID" val="diagram20198938_3*l_h_i*1_1_4"/>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14"/>
  <p:tag name="KSO_WM_UNIT_FILL_TYPE" val="1"/>
  <p:tag name="KSO_WM_UNIT_USESOURCEFORMAT_APPLY" val="1"/>
  <p:tag name="KSO_WM_UNIT_DIAGRAM_SCHEMECOLOR_ID" val="4"/>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1_2"/>
  <p:tag name="KSO_WM_UNIT_ID" val="diagram20198938_3*l_h_i*1_1_2"/>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4"/>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1_3"/>
  <p:tag name="KSO_WM_UNIT_ID" val="diagram20198938_3*l_h_i*1_1_3"/>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6"/>
  <p:tag name="KSO_WM_UNIT_FILL_TYPE" val="1"/>
  <p:tag name="KSO_WM_UNIT_USESOURCEFORMAT_APPLY" val="1"/>
  <p:tag name="KSO_WM_UNIT_DIAGRAM_SCHEMECOLOR_ID" val="4"/>
</p:tagLst>
</file>

<file path=ppt/tags/tag121.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38_3*l_h_f*1_2_1"/>
  <p:tag name="KSO_WM_TEMPLATE_CATEGORY" val="diagram"/>
  <p:tag name="KSO_WM_TEMPLATE_INDEX" val="20198938"/>
  <p:tag name="KSO_WM_UNIT_LAYERLEVEL" val="1_1_1"/>
  <p:tag name="KSO_WM_TAG_VERSION" val="1.0"/>
  <p:tag name="KSO_WM_BEAUTIFY_FLAG" val="#wm#"/>
  <p:tag name="KSO_WM_UNIT_PRESET_TEXT" val="点击此处添加文本具体内容"/>
  <p:tag name="KSO_WM_UNIT_DIAGRAM_MODELTYPE" val="stripeEnum"/>
  <p:tag name="KSO_WM_UNIT_TEXT_FILL_FORE_SCHEMECOLOR_INDEX" val="13"/>
  <p:tag name="KSO_WM_UNIT_TEXT_FILL_TYPE" val="1"/>
  <p:tag name="KSO_WM_UNIT_USESOURCEFORMAT_APPLY" val="1"/>
  <p:tag name="KSO_WM_UNIT_DIAGRAM_SCHEMECOLOR_ID" val="4"/>
</p:tagLst>
</file>

<file path=ppt/tags/tag12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938_3*l_h_f*1_3_1"/>
  <p:tag name="KSO_WM_TEMPLATE_CATEGORY" val="diagram"/>
  <p:tag name="KSO_WM_TEMPLATE_INDEX" val="20198938"/>
  <p:tag name="KSO_WM_UNIT_LAYERLEVEL" val="1_1_1"/>
  <p:tag name="KSO_WM_TAG_VERSION" val="1.0"/>
  <p:tag name="KSO_WM_BEAUTIFY_FLAG" val="#wm#"/>
  <p:tag name="KSO_WM_UNIT_PRESET_TEXT" val="点击此处添加文本具体内容"/>
  <p:tag name="KSO_WM_UNIT_DIAGRAM_MODELTYPE" val="stripeEnum"/>
  <p:tag name="KSO_WM_UNIT_TEXT_FILL_FORE_SCHEMECOLOR_INDEX" val="13"/>
  <p:tag name="KSO_WM_UNIT_TEXT_FILL_TYPE" val="1"/>
  <p:tag name="KSO_WM_UNIT_USESOURCEFORMAT_APPLY" val="1"/>
  <p:tag name="KSO_WM_UNIT_DIAGRAM_SCHEMECOLOR_ID" val="4"/>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3_2"/>
  <p:tag name="KSO_WM_UNIT_ID" val="diagram20198938_3*l_h_i*1_3_2"/>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4"/>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198938_3*l_h_i*1_3_1"/>
  <p:tag name="KSO_WM_TEMPLATE_CATEGORY" val="diagram"/>
  <p:tag name="KSO_WM_TEMPLATE_INDEX" val="20198938"/>
  <p:tag name="KSO_WM_UNIT_LAYERLEVEL" val="1_1_1"/>
  <p:tag name="KSO_WM_TAG_VERSION" val="1.0"/>
  <p:tag name="KSO_WM_BEAUTIFY_FLAG" val="#wm#"/>
  <p:tag name="KSO_WM_UNIT_DIAGRAM_MODELTYPE" val="stripeEnum"/>
  <p:tag name="KSO_WM_UNIT_TEXT_FILL_FORE_SCHEMECOLOR_INDEX" val="14"/>
  <p:tag name="KSO_WM_UNIT_TEXT_FILL_TYPE" val="1"/>
  <p:tag name="KSO_WM_UNIT_USESOURCEFORMAT_APPLY" val="1"/>
  <p:tag name="KSO_WM_UNIT_DIAGRAM_SCHEMECOLOR_ID" val="4"/>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198938_3*l_h_i*1_2_1"/>
  <p:tag name="KSO_WM_TEMPLATE_CATEGORY" val="diagram"/>
  <p:tag name="KSO_WM_TEMPLATE_INDEX" val="20198938"/>
  <p:tag name="KSO_WM_UNIT_LAYERLEVEL" val="1_1_1"/>
  <p:tag name="KSO_WM_TAG_VERSION" val="1.0"/>
  <p:tag name="KSO_WM_BEAUTIFY_FLAG" val="#wm#"/>
  <p:tag name="KSO_WM_UNIT_DIAGRAM_MODELTYPE" val="stripeEnum"/>
  <p:tag name="KSO_WM_UNIT_TEXT_FILL_FORE_SCHEMECOLOR_INDEX" val="14"/>
  <p:tag name="KSO_WM_UNIT_TEXT_FILL_TYPE" val="1"/>
  <p:tag name="KSO_WM_UNIT_USESOURCEFORMAT_APPLY" val="1"/>
  <p:tag name="KSO_WM_UNIT_DIAGRAM_SCHEMECOLOR_ID" val="4"/>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198938_3*l_h_i*1_1_1"/>
  <p:tag name="KSO_WM_TEMPLATE_CATEGORY" val="diagram"/>
  <p:tag name="KSO_WM_TEMPLATE_INDEX" val="20198938"/>
  <p:tag name="KSO_WM_UNIT_LAYERLEVEL" val="1_1_1"/>
  <p:tag name="KSO_WM_TAG_VERSION" val="1.0"/>
  <p:tag name="KSO_WM_BEAUTIFY_FLAG" val="#wm#"/>
  <p:tag name="KSO_WM_UNIT_DIAGRAM_MODELTYPE" val="stripeEnum"/>
  <p:tag name="KSO_WM_UNIT_TEXT_FILL_FORE_SCHEMECOLOR_INDEX" val="14"/>
  <p:tag name="KSO_WM_UNIT_TEXT_FILL_TYPE" val="1"/>
  <p:tag name="KSO_WM_UNIT_USESOURCEFORMAT_APPLY" val="1"/>
  <p:tag name="KSO_WM_UNIT_DIAGRAM_SCHEMECOLOR_ID" val="4"/>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3_4"/>
  <p:tag name="KSO_WM_UNIT_ID" val="diagram20198938_3*l_h_i*1_3_4"/>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14"/>
  <p:tag name="KSO_WM_UNIT_FILL_TYPE" val="1"/>
  <p:tag name="KSO_WM_UNIT_USESOURCEFORMAT_APPLY" val="1"/>
  <p:tag name="KSO_WM_UNIT_DIAGRAM_SCHEMECOLOR_ID" val="4"/>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3_3"/>
  <p:tag name="KSO_WM_UNIT_ID" val="diagram20198938_3*l_h_i*1_3_3"/>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9"/>
  <p:tag name="KSO_WM_UNIT_FILL_TYPE" val="1"/>
  <p:tag name="KSO_WM_UNIT_USESOURCEFORMAT_APPLY" val="1"/>
  <p:tag name="KSO_WM_UNIT_DIAGRAM_SCHEMECOLOR_ID" val="4"/>
</p:tagLst>
</file>

<file path=ppt/tags/tag129.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938_3*l_h_f*1_3_1"/>
  <p:tag name="KSO_WM_TEMPLATE_CATEGORY" val="diagram"/>
  <p:tag name="KSO_WM_TEMPLATE_INDEX" val="20198938"/>
  <p:tag name="KSO_WM_UNIT_LAYERLEVEL" val="1_1_1"/>
  <p:tag name="KSO_WM_TAG_VERSION" val="1.0"/>
  <p:tag name="KSO_WM_BEAUTIFY_FLAG" val="#wm#"/>
  <p:tag name="KSO_WM_UNIT_PRESET_TEXT" val="点击此处添加文本具体内容"/>
  <p:tag name="KSO_WM_UNIT_DIAGRAM_MODELTYPE" val="stripeEnum"/>
  <p:tag name="KSO_WM_UNIT_TEXT_FILL_FORE_SCHEMECOLOR_INDEX" val="13"/>
  <p:tag name="KSO_WM_UNIT_TEXT_FILL_TYPE" val="1"/>
  <p:tag name="KSO_WM_UNIT_USESOURCEFORMAT_APPLY" val="1"/>
  <p:tag name="KSO_WM_UNIT_DIAGRAM_SCHEMECOLOR_ID" val="4"/>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3_2"/>
  <p:tag name="KSO_WM_UNIT_ID" val="diagram20198938_3*l_h_i*1_3_2"/>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4"/>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198938_3*l_h_i*1_3_1"/>
  <p:tag name="KSO_WM_TEMPLATE_CATEGORY" val="diagram"/>
  <p:tag name="KSO_WM_TEMPLATE_INDEX" val="20198938"/>
  <p:tag name="KSO_WM_UNIT_LAYERLEVEL" val="1_1_1"/>
  <p:tag name="KSO_WM_TAG_VERSION" val="1.0"/>
  <p:tag name="KSO_WM_BEAUTIFY_FLAG" val="#wm#"/>
  <p:tag name="KSO_WM_UNIT_DIAGRAM_MODELTYPE" val="stripeEnum"/>
  <p:tag name="KSO_WM_UNIT_TEXT_FILL_FORE_SCHEMECOLOR_INDEX" val="14"/>
  <p:tag name="KSO_WM_UNIT_TEXT_FILL_TYPE" val="1"/>
  <p:tag name="KSO_WM_UNIT_USESOURCEFORMAT_APPLY" val="1"/>
  <p:tag name="KSO_WM_UNIT_DIAGRAM_SCHEMECOLOR_ID" val="4"/>
</p:tagLst>
</file>

<file path=ppt/tags/tag13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33.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38_3*l_h_f*1_2_1"/>
  <p:tag name="KSO_WM_TEMPLATE_CATEGORY" val="diagram"/>
  <p:tag name="KSO_WM_TEMPLATE_INDEX" val="20198938"/>
  <p:tag name="KSO_WM_UNIT_LAYERLEVEL" val="1_1_1"/>
  <p:tag name="KSO_WM_TAG_VERSION" val="1.0"/>
  <p:tag name="KSO_WM_BEAUTIFY_FLAG" val="#wm#"/>
  <p:tag name="KSO_WM_UNIT_PRESET_TEXT" val="点击此处添加文本具体内容"/>
  <p:tag name="KSO_WM_UNIT_DIAGRAM_MODELTYPE" val="stripeEnum"/>
  <p:tag name="KSO_WM_UNIT_TEXT_FILL_FORE_SCHEMECOLOR_INDEX" val="13"/>
  <p:tag name="KSO_WM_UNIT_TEXT_FILL_TYPE" val="1"/>
  <p:tag name="KSO_WM_UNIT_USESOURCEFORMAT_APPLY" val="1"/>
  <p:tag name="KSO_WM_UNIT_DIAGRAM_SCHEMECOLOR_ID" val="4"/>
</p:tagLst>
</file>

<file path=ppt/tags/tag134.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3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4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43.xml><?xml version="1.0" encoding="utf-8"?>
<p:tagLst xmlns:p="http://schemas.openxmlformats.org/presentationml/2006/main">
  <p:tag name="KSO_WM_TAG_VERSION" val="1.0"/>
  <p:tag name="KSO_WM_TEMPLATE_CATEGORY" val="diagram"/>
  <p:tag name="KSO_WM_TEMPLATE_INDEX" val="754"/>
  <p:tag name="KSO_WM_UNIT_ID" val="diagram754_5*l_h_i*1_1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PRESET_TEXT" val="A"/>
  <p:tag name="KSO_WM_UNIT_FILL_FORE_SCHEMECOLOR_INDEX" val="5"/>
  <p:tag name="KSO_WM_UNIT_FILL_TYPE" val="1"/>
  <p:tag name="KSO_WM_UNIT_TEXT_FILL_FORE_SCHEMECOLOR_INDEX" val="14"/>
  <p:tag name="KSO_WM_UNIT_TEXT_FILL_TYPE" val="1"/>
  <p:tag name="KSO_WM_UNIT_USESOURCEFORMAT_APPLY" val="1"/>
</p:tagLst>
</file>

<file path=ppt/tags/tag144.xml><?xml version="1.0" encoding="utf-8"?>
<p:tagLst xmlns:p="http://schemas.openxmlformats.org/presentationml/2006/main">
  <p:tag name="KSO_WM_TAG_VERSION" val="1.0"/>
  <p:tag name="KSO_WM_TEMPLATE_CATEGORY" val="diagram"/>
  <p:tag name="KSO_WM_TEMPLATE_INDEX" val="754"/>
  <p:tag name="KSO_WM_UNIT_ID" val="diagram754_5*l_h_i*1_1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1_4"/>
  <p:tag name="KSO_WM_UNIT_FILL_FORE_SCHEMECOLOR_INDEX" val="5"/>
  <p:tag name="KSO_WM_UNIT_FILL_TYPE" val="1"/>
  <p:tag name="KSO_WM_UNIT_TEXT_FILL_FORE_SCHEMECOLOR_INDEX" val="5"/>
  <p:tag name="KSO_WM_UNIT_TEXT_FILL_TYPE" val="1"/>
  <p:tag name="KSO_WM_UNIT_USESOURCEFORMAT_APPLY" val="1"/>
</p:tagLst>
</file>

<file path=ppt/tags/tag145.xml><?xml version="1.0" encoding="utf-8"?>
<p:tagLst xmlns:p="http://schemas.openxmlformats.org/presentationml/2006/main">
  <p:tag name="KSO_WM_TAG_VERSION" val="1.0"/>
  <p:tag name="KSO_WM_TEMPLATE_CATEGORY" val="diagram"/>
  <p:tag name="KSO_WM_TEMPLATE_INDEX" val="754"/>
  <p:tag name="KSO_WM_UNIT_ID" val="diagram754_5*l_h_i*1_1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46.xml><?xml version="1.0" encoding="utf-8"?>
<p:tagLst xmlns:p="http://schemas.openxmlformats.org/presentationml/2006/main">
  <p:tag name="KSO_WM_TAG_VERSION" val="1.0"/>
  <p:tag name="KSO_WM_TEMPLATE_CATEGORY" val="diagram"/>
  <p:tag name="KSO_WM_TEMPLATE_INDEX" val="754"/>
  <p:tag name="KSO_WM_UNIT_ID" val="diagram754_5*l_h_i*1_1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1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1_2"/>
  <p:tag name="KSO_WM_UNIT_PRESET_TEXT" val="单击此处添加文本"/>
  <p:tag name="KSO_WM_UNIT_TEXT_FILL_FORE_SCHEMECOLOR_INDEX" val="14"/>
  <p:tag name="KSO_WM_UNIT_TEXT_FILL_TYPE" val="1"/>
  <p:tag name="KSO_WM_UNIT_USESOURCEFORMAT_APPLY" val="1"/>
</p:tagLst>
</file>

<file path=ppt/tags/tag148.xml><?xml version="1.0" encoding="utf-8"?>
<p:tagLst xmlns:p="http://schemas.openxmlformats.org/presentationml/2006/main">
  <p:tag name="KSO_WM_TAG_VERSION" val="1.0"/>
  <p:tag name="KSO_WM_TEMPLATE_CATEGORY" val="diagram"/>
  <p:tag name="KSO_WM_TEMPLATE_INDEX" val="754"/>
  <p:tag name="KSO_WM_UNIT_ID" val="diagram754_5*l_h_i*1_2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PRESET_TEXT" val="B"/>
  <p:tag name="KSO_WM_UNIT_FILL_FORE_SCHEMECOLOR_INDEX" val="6"/>
  <p:tag name="KSO_WM_UNIT_FILL_TYPE" val="1"/>
  <p:tag name="KSO_WM_UNIT_TEXT_FILL_FORE_SCHEMECOLOR_INDEX" val="14"/>
  <p:tag name="KSO_WM_UNIT_TEXT_FILL_TYPE" val="1"/>
  <p:tag name="KSO_WM_UNIT_USESOURCEFORMAT_APPLY" val="1"/>
</p:tagLst>
</file>

<file path=ppt/tags/tag149.xml><?xml version="1.0" encoding="utf-8"?>
<p:tagLst xmlns:p="http://schemas.openxmlformats.org/presentationml/2006/main">
  <p:tag name="KSO_WM_TAG_VERSION" val="1.0"/>
  <p:tag name="KSO_WM_TEMPLATE_CATEGORY" val="diagram"/>
  <p:tag name="KSO_WM_TEMPLATE_INDEX" val="754"/>
  <p:tag name="KSO_WM_UNIT_ID" val="diagram754_5*l_h_i*1_2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2_4"/>
  <p:tag name="KSO_WM_UNIT_FILL_FORE_SCHEMECOLOR_INDEX" val="6"/>
  <p:tag name="KSO_WM_UNIT_FILL_TYPE" val="1"/>
  <p:tag name="KSO_WM_UNIT_TEXT_FILL_FORE_SCHEMECOLOR_INDEX" val="6"/>
  <p:tag name="KSO_WM_UNIT_TEXT_FILL_TYPE" val="1"/>
  <p:tag name="KSO_WM_UNIT_USESOURCEFORMAT_APPLY"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50.xml><?xml version="1.0" encoding="utf-8"?>
<p:tagLst xmlns:p="http://schemas.openxmlformats.org/presentationml/2006/main">
  <p:tag name="KSO_WM_TAG_VERSION" val="1.0"/>
  <p:tag name="KSO_WM_TEMPLATE_CATEGORY" val="diagram"/>
  <p:tag name="KSO_WM_TEMPLATE_INDEX" val="754"/>
  <p:tag name="KSO_WM_UNIT_ID" val="diagram754_5*l_h_i*1_2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51.xml><?xml version="1.0" encoding="utf-8"?>
<p:tagLst xmlns:p="http://schemas.openxmlformats.org/presentationml/2006/main">
  <p:tag name="KSO_WM_TAG_VERSION" val="1.0"/>
  <p:tag name="KSO_WM_TEMPLATE_CATEGORY" val="diagram"/>
  <p:tag name="KSO_WM_TEMPLATE_INDEX" val="754"/>
  <p:tag name="KSO_WM_UNIT_ID" val="diagram754_5*l_h_i*1_2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2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2_2"/>
  <p:tag name="KSO_WM_UNIT_PRESET_TEXT" val="单击此处添加文本"/>
  <p:tag name="KSO_WM_UNIT_TEXT_FILL_FORE_SCHEMECOLOR_INDEX" val="14"/>
  <p:tag name="KSO_WM_UNIT_TEXT_FILL_TYPE" val="1"/>
  <p:tag name="KSO_WM_UNIT_USESOURCEFORMAT_APPLY" val="1"/>
</p:tagLst>
</file>

<file path=ppt/tags/tag153.xml><?xml version="1.0" encoding="utf-8"?>
<p:tagLst xmlns:p="http://schemas.openxmlformats.org/presentationml/2006/main">
  <p:tag name="KSO_WM_TAG_VERSION" val="1.0"/>
  <p:tag name="KSO_WM_TEMPLATE_CATEGORY" val="diagram"/>
  <p:tag name="KSO_WM_TEMPLATE_INDEX" val="754"/>
  <p:tag name="KSO_WM_UNIT_ID" val="diagram754_5*l_h_i*1_3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PRESET_TEXT" val="C"/>
  <p:tag name="KSO_WM_UNIT_FILL_FORE_SCHEMECOLOR_INDEX" val="7"/>
  <p:tag name="KSO_WM_UNIT_FILL_TYPE" val="1"/>
  <p:tag name="KSO_WM_UNIT_TEXT_FILL_FORE_SCHEMECOLOR_INDEX" val="14"/>
  <p:tag name="KSO_WM_UNIT_TEXT_FILL_TYPE" val="1"/>
  <p:tag name="KSO_WM_UNIT_USESOURCEFORMAT_APPLY" val="1"/>
</p:tagLst>
</file>

<file path=ppt/tags/tag154.xml><?xml version="1.0" encoding="utf-8"?>
<p:tagLst xmlns:p="http://schemas.openxmlformats.org/presentationml/2006/main">
  <p:tag name="KSO_WM_TAG_VERSION" val="1.0"/>
  <p:tag name="KSO_WM_TEMPLATE_CATEGORY" val="diagram"/>
  <p:tag name="KSO_WM_TEMPLATE_INDEX" val="754"/>
  <p:tag name="KSO_WM_UNIT_ID" val="diagram754_5*l_h_i*1_3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3_4"/>
  <p:tag name="KSO_WM_UNIT_FILL_FORE_SCHEMECOLOR_INDEX" val="7"/>
  <p:tag name="KSO_WM_UNIT_FILL_TYPE" val="1"/>
  <p:tag name="KSO_WM_UNIT_TEXT_FILL_FORE_SCHEMECOLOR_INDEX" val="7"/>
  <p:tag name="KSO_WM_UNIT_TEXT_FILL_TYPE" val="1"/>
  <p:tag name="KSO_WM_UNIT_USESOURCEFORMAT_APPLY" val="1"/>
</p:tagLst>
</file>

<file path=ppt/tags/tag155.xml><?xml version="1.0" encoding="utf-8"?>
<p:tagLst xmlns:p="http://schemas.openxmlformats.org/presentationml/2006/main">
  <p:tag name="KSO_WM_TAG_VERSION" val="1.0"/>
  <p:tag name="KSO_WM_TEMPLATE_CATEGORY" val="diagram"/>
  <p:tag name="KSO_WM_TEMPLATE_INDEX" val="754"/>
  <p:tag name="KSO_WM_UNIT_ID" val="diagram754_5*l_h_i*1_3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56.xml><?xml version="1.0" encoding="utf-8"?>
<p:tagLst xmlns:p="http://schemas.openxmlformats.org/presentationml/2006/main">
  <p:tag name="KSO_WM_TAG_VERSION" val="1.0"/>
  <p:tag name="KSO_WM_TEMPLATE_CATEGORY" val="diagram"/>
  <p:tag name="KSO_WM_TEMPLATE_INDEX" val="754"/>
  <p:tag name="KSO_WM_UNIT_ID" val="diagram754_5*l_h_i*1_3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3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3_2"/>
  <p:tag name="KSO_WM_UNIT_PRESET_TEXT" val="单击此处添加文本"/>
  <p:tag name="KSO_WM_UNIT_TEXT_FILL_FORE_SCHEMECOLOR_INDEX" val="14"/>
  <p:tag name="KSO_WM_UNIT_TEXT_FILL_TYPE" val="1"/>
  <p:tag name="KSO_WM_UNIT_USESOURCEFORMAT_APPLY" val="1"/>
</p:tagLst>
</file>

<file path=ppt/tags/tag158.xml><?xml version="1.0" encoding="utf-8"?>
<p:tagLst xmlns:p="http://schemas.openxmlformats.org/presentationml/2006/main">
  <p:tag name="KSO_WM_TAG_VERSION" val="1.0"/>
  <p:tag name="KSO_WM_TEMPLATE_CATEGORY" val="diagram"/>
  <p:tag name="KSO_WM_TEMPLATE_INDEX" val="754"/>
  <p:tag name="KSO_WM_UNIT_ID" val="diagram754_5*l_h_i*1_4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PRESET_TEXT" val="D"/>
  <p:tag name="KSO_WM_UNIT_FILL_FORE_SCHEMECOLOR_INDEX" val="8"/>
  <p:tag name="KSO_WM_UNIT_FILL_TYPE" val="1"/>
  <p:tag name="KSO_WM_UNIT_TEXT_FILL_FORE_SCHEMECOLOR_INDEX" val="14"/>
  <p:tag name="KSO_WM_UNIT_TEXT_FILL_TYPE" val="1"/>
  <p:tag name="KSO_WM_UNIT_USESOURCEFORMAT_APPLY" val="1"/>
</p:tagLst>
</file>

<file path=ppt/tags/tag159.xml><?xml version="1.0" encoding="utf-8"?>
<p:tagLst xmlns:p="http://schemas.openxmlformats.org/presentationml/2006/main">
  <p:tag name="KSO_WM_TAG_VERSION" val="1.0"/>
  <p:tag name="KSO_WM_TEMPLATE_CATEGORY" val="diagram"/>
  <p:tag name="KSO_WM_TEMPLATE_INDEX" val="754"/>
  <p:tag name="KSO_WM_UNIT_ID" val="diagram754_5*l_h_i*1_4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4_4"/>
  <p:tag name="KSO_WM_UNIT_FILL_FORE_SCHEMECOLOR_INDEX" val="8"/>
  <p:tag name="KSO_WM_UNIT_FILL_TYPE" val="1"/>
  <p:tag name="KSO_WM_UNIT_TEXT_FILL_FORE_SCHEMECOLOR_INDEX" val="8"/>
  <p:tag name="KSO_WM_UNIT_TEXT_FILL_TYPE" val="1"/>
  <p:tag name="KSO_WM_UNIT_USESOURCEFORMAT_APPLY"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60.xml><?xml version="1.0" encoding="utf-8"?>
<p:tagLst xmlns:p="http://schemas.openxmlformats.org/presentationml/2006/main">
  <p:tag name="KSO_WM_TAG_VERSION" val="1.0"/>
  <p:tag name="KSO_WM_TEMPLATE_CATEGORY" val="diagram"/>
  <p:tag name="KSO_WM_TEMPLATE_INDEX" val="754"/>
  <p:tag name="KSO_WM_UNIT_ID" val="diagram754_5*l_h_i*1_4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61.xml><?xml version="1.0" encoding="utf-8"?>
<p:tagLst xmlns:p="http://schemas.openxmlformats.org/presentationml/2006/main">
  <p:tag name="KSO_WM_TAG_VERSION" val="1.0"/>
  <p:tag name="KSO_WM_TEMPLATE_CATEGORY" val="diagram"/>
  <p:tag name="KSO_WM_TEMPLATE_INDEX" val="754"/>
  <p:tag name="KSO_WM_UNIT_ID" val="diagram754_5*l_h_i*1_4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4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4_2"/>
  <p:tag name="KSO_WM_UNIT_PRESET_TEXT" val="单击此处添加文本"/>
  <p:tag name="KSO_WM_UNIT_TEXT_FILL_FORE_SCHEMECOLOR_INDEX" val="14"/>
  <p:tag name="KSO_WM_UNIT_TEXT_FILL_TYPE" val="1"/>
  <p:tag name="KSO_WM_UNIT_USESOURCEFORMAT_APPLY" val="1"/>
</p:tagLst>
</file>

<file path=ppt/tags/tag163.xml><?xml version="1.0" encoding="utf-8"?>
<p:tagLst xmlns:p="http://schemas.openxmlformats.org/presentationml/2006/main">
  <p:tag name="KSO_WM_TAG_VERSION" val="1.0"/>
  <p:tag name="KSO_WM_TEMPLATE_CATEGORY" val="diagram"/>
  <p:tag name="KSO_WM_TEMPLATE_INDEX" val="754"/>
  <p:tag name="KSO_WM_UNIT_ID" val="diagram754_5*l_h_i*1_5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PRESET_TEXT" val="E"/>
  <p:tag name="KSO_WM_UNIT_FILL_FORE_SCHEMECOLOR_INDEX" val="9"/>
  <p:tag name="KSO_WM_UNIT_FILL_TYPE" val="1"/>
  <p:tag name="KSO_WM_UNIT_TEXT_FILL_FORE_SCHEMECOLOR_INDEX" val="14"/>
  <p:tag name="KSO_WM_UNIT_TEXT_FILL_TYPE" val="1"/>
  <p:tag name="KSO_WM_UNIT_USESOURCEFORMAT_APPLY" val="1"/>
</p:tagLst>
</file>

<file path=ppt/tags/tag164.xml><?xml version="1.0" encoding="utf-8"?>
<p:tagLst xmlns:p="http://schemas.openxmlformats.org/presentationml/2006/main">
  <p:tag name="KSO_WM_TAG_VERSION" val="1.0"/>
  <p:tag name="KSO_WM_TEMPLATE_CATEGORY" val="diagram"/>
  <p:tag name="KSO_WM_TEMPLATE_INDEX" val="754"/>
  <p:tag name="KSO_WM_UNIT_ID" val="diagram754_5*l_h_i*1_5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5_4"/>
  <p:tag name="KSO_WM_UNIT_FILL_FORE_SCHEMECOLOR_INDEX" val="9"/>
  <p:tag name="KSO_WM_UNIT_FILL_TYPE" val="1"/>
  <p:tag name="KSO_WM_UNIT_TEXT_FILL_FORE_SCHEMECOLOR_INDEX" val="9"/>
  <p:tag name="KSO_WM_UNIT_TEXT_FILL_TYPE" val="1"/>
  <p:tag name="KSO_WM_UNIT_USESOURCEFORMAT_APPLY" val="1"/>
</p:tagLst>
</file>

<file path=ppt/tags/tag165.xml><?xml version="1.0" encoding="utf-8"?>
<p:tagLst xmlns:p="http://schemas.openxmlformats.org/presentationml/2006/main">
  <p:tag name="KSO_WM_TAG_VERSION" val="1.0"/>
  <p:tag name="KSO_WM_TEMPLATE_CATEGORY" val="diagram"/>
  <p:tag name="KSO_WM_TEMPLATE_INDEX" val="754"/>
  <p:tag name="KSO_WM_UNIT_ID" val="diagram754_5*l_h_i*1_5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FILL_FORE_SCHEMECOLOR_INDEX" val="9"/>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66.xml><?xml version="1.0" encoding="utf-8"?>
<p:tagLst xmlns:p="http://schemas.openxmlformats.org/presentationml/2006/main">
  <p:tag name="KSO_WM_TAG_VERSION" val="1.0"/>
  <p:tag name="KSO_WM_TEMPLATE_CATEGORY" val="diagram"/>
  <p:tag name="KSO_WM_TEMPLATE_INDEX" val="754"/>
  <p:tag name="KSO_WM_UNIT_ID" val="diagram754_5*l_h_i*1_5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FILL_FORE_SCHEMECOLOR_INDEX" val="9"/>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5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5_2"/>
  <p:tag name="KSO_WM_UNIT_PRESET_TEXT" val="单击此处添加文本"/>
  <p:tag name="KSO_WM_UNIT_TEXT_FILL_FORE_SCHEMECOLOR_INDEX" val="14"/>
  <p:tag name="KSO_WM_UNIT_TEXT_FILL_TYPE" val="1"/>
  <p:tag name="KSO_WM_UNIT_USESOURCEFORMAT_APPLY" val="1"/>
</p:tagLst>
</file>

<file path=ppt/tags/tag16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69.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99037_2*m_h_i*1_2_1"/>
  <p:tag name="KSO_WM_TEMPLATE_CATEGORY" val="diagram"/>
  <p:tag name="KSO_WM_TEMPLATE_INDEX" val="2019903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y"/>
  <p:tag name="KSO_WM_UNIT_INDEX" val="1_2_1"/>
  <p:tag name="KSO_WM_UNIT_ID" val="diagram20199037_2*m_h_y*1_2_1"/>
  <p:tag name="KSO_WM_TEMPLATE_CATEGORY" val="diagram"/>
  <p:tag name="KSO_WM_TEMPLATE_INDEX" val="20199037"/>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99037_2*m_h_i*1_3_1"/>
  <p:tag name="KSO_WM_TEMPLATE_CATEGORY" val="diagram"/>
  <p:tag name="KSO_WM_TEMPLATE_INDEX" val="2019903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y"/>
  <p:tag name="KSO_WM_UNIT_INDEX" val="1_3_1"/>
  <p:tag name="KSO_WM_UNIT_ID" val="diagram20199037_2*m_h_y*1_3_1"/>
  <p:tag name="KSO_WM_TEMPLATE_CATEGORY" val="diagram"/>
  <p:tag name="KSO_WM_TEMPLATE_INDEX" val="20199037"/>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99037_2*m_h_i*1_1_1"/>
  <p:tag name="KSO_WM_TEMPLATE_CATEGORY" val="diagram"/>
  <p:tag name="KSO_WM_TEMPLATE_INDEX" val="2019903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y"/>
  <p:tag name="KSO_WM_UNIT_INDEX" val="1_1_1"/>
  <p:tag name="KSO_WM_UNIT_ID" val="diagram20199037_2*m_h_y*1_1_1"/>
  <p:tag name="KSO_WM_TEMPLATE_CATEGORY" val="diagram"/>
  <p:tag name="KSO_WM_TEMPLATE_INDEX" val="20199037"/>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176.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8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199037_2*m_h_f*1_1_1"/>
  <p:tag name="KSO_WM_TEMPLATE_CATEGORY" val="diagram"/>
  <p:tag name="KSO_WM_TEMPLATE_INDEX" val="20199037"/>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177.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80"/>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199037_2*m_h_f*1_3_1"/>
  <p:tag name="KSO_WM_TEMPLATE_CATEGORY" val="diagram"/>
  <p:tag name="KSO_WM_TEMPLATE_INDEX" val="20199037"/>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178.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8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199037_2*m_h_f*1_2_1"/>
  <p:tag name="KSO_WM_TEMPLATE_CATEGORY" val="diagram"/>
  <p:tag name="KSO_WM_TEMPLATE_INDEX" val="20199037"/>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2_1"/>
  <p:tag name="KSO_WM_UNIT_ID" val="diagram20199037_2*m_h_z*1_2_1"/>
  <p:tag name="KSO_WM_TEMPLATE_CATEGORY" val="diagram"/>
  <p:tag name="KSO_WM_TEMPLATE_INDEX" val="2019903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3_1"/>
  <p:tag name="KSO_WM_UNIT_ID" val="diagram20199037_2*m_h_z*1_3_1"/>
  <p:tag name="KSO_WM_TEMPLATE_CATEGORY" val="diagram"/>
  <p:tag name="KSO_WM_TEMPLATE_INDEX" val="2019903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18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82.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83.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184.xml><?xml version="1.0" encoding="utf-8"?>
<p:tagLst xmlns:p="http://schemas.openxmlformats.org/presentationml/2006/main">
  <p:tag name="KSO_WM_TEMPLATE_CATEGORY" val="diagram"/>
  <p:tag name="KSO_WM_TEMPLATE_INDEX" val="20188729"/>
  <p:tag name="KSO_WM_UNIT_TYPE" val="n_h_h_i"/>
  <p:tag name="KSO_WM_UNIT_INDEX" val="1_2_1_1"/>
  <p:tag name="KSO_WM_UNIT_ID" val="diagram20188729_4*n_h_h_i*1_2_1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6"/>
</p:tagLst>
</file>

<file path=ppt/tags/tag185.xml><?xml version="1.0" encoding="utf-8"?>
<p:tagLst xmlns:p="http://schemas.openxmlformats.org/presentationml/2006/main">
  <p:tag name="KSO_WM_TEMPLATE_CATEGORY" val="diagram"/>
  <p:tag name="KSO_WM_TEMPLATE_INDEX" val="20188729"/>
  <p:tag name="KSO_WM_UNIT_TYPE" val="n_h_h_f"/>
  <p:tag name="KSO_WM_UNIT_INDEX" val="1_2_1_1"/>
  <p:tag name="KSO_WM_UNIT_ID" val="diagram20188729_4*n_h_h_f*1_2_1_1"/>
  <p:tag name="KSO_WM_UNIT_LAYERLEVEL" val="1_1_1_1"/>
  <p:tag name="KSO_WM_UNIT_VALUE" val="33"/>
  <p:tag name="KSO_WM_UNIT_HIGHLIGHT" val="0"/>
  <p:tag name="KSO_WM_UNIT_COMPATIBLE" val="0"/>
  <p:tag name="KSO_WM_BEAUTIFY_FLAG" val="#wm#"/>
  <p:tag name="KSO_WM_TAG_VERSION" val="1.0"/>
  <p:tag name="KSO_WM_DIAGRAM_GROUP_CODE" val="n1-1"/>
  <p:tag name="KSO_WM_UNIT_PRESET_TEXT" val="单击此处添加文本具体内容，简明扼要的阐述您的观点。"/>
  <p:tag name="KSO_WM_UNIT_NOCLEAR" val="0"/>
  <p:tag name="KSO_WM_UNIT_DIAGRAM_ISNUMVISUAL" val="0"/>
  <p:tag name="KSO_WM_UNIT_DIAGRAM_ISREFERUNIT" val="0"/>
  <p:tag name="KSO_WM_UNIT_USESOURCEFORMAT_APPLY" val="1"/>
  <p:tag name="KSO_WM_UNIT_DIAGRAM_SCHEMECOLOR_ID" val="6"/>
</p:tagLst>
</file>

<file path=ppt/tags/tag186.xml><?xml version="1.0" encoding="utf-8"?>
<p:tagLst xmlns:p="http://schemas.openxmlformats.org/presentationml/2006/main">
  <p:tag name="KSO_WM_TEMPLATE_CATEGORY" val="diagram"/>
  <p:tag name="KSO_WM_TEMPLATE_INDEX" val="20188729"/>
  <p:tag name="KSO_WM_UNIT_TYPE" val="n_h_h_i"/>
  <p:tag name="KSO_WM_UNIT_INDEX" val="1_2_2_1"/>
  <p:tag name="KSO_WM_UNIT_ID" val="diagram20188729_4*n_h_h_i*1_2_2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6"/>
</p:tagLst>
</file>

<file path=ppt/tags/tag187.xml><?xml version="1.0" encoding="utf-8"?>
<p:tagLst xmlns:p="http://schemas.openxmlformats.org/presentationml/2006/main">
  <p:tag name="KSO_WM_TEMPLATE_CATEGORY" val="diagram"/>
  <p:tag name="KSO_WM_TEMPLATE_INDEX" val="20188729"/>
  <p:tag name="KSO_WM_UNIT_TYPE" val="n_h_h_f"/>
  <p:tag name="KSO_WM_UNIT_INDEX" val="1_2_2_1"/>
  <p:tag name="KSO_WM_UNIT_ID" val="diagram20188729_4*n_h_h_f*1_2_2_1"/>
  <p:tag name="KSO_WM_UNIT_LAYERLEVEL" val="1_1_1_1"/>
  <p:tag name="KSO_WM_UNIT_VALUE" val="33"/>
  <p:tag name="KSO_WM_UNIT_HIGHLIGHT" val="0"/>
  <p:tag name="KSO_WM_UNIT_COMPATIBLE" val="0"/>
  <p:tag name="KSO_WM_BEAUTIFY_FLAG" val="#wm#"/>
  <p:tag name="KSO_WM_TAG_VERSION" val="1.0"/>
  <p:tag name="KSO_WM_DIAGRAM_GROUP_CODE" val="n1-1"/>
  <p:tag name="KSO_WM_UNIT_PRESET_TEXT" val="单击此处添加文本具体内容，简明扼要的阐述您的观点。"/>
  <p:tag name="KSO_WM_UNIT_NOCLEAR" val="0"/>
  <p:tag name="KSO_WM_UNIT_DIAGRAM_ISNUMVISUAL" val="0"/>
  <p:tag name="KSO_WM_UNIT_DIAGRAM_ISREFERUNIT" val="0"/>
  <p:tag name="KSO_WM_UNIT_USESOURCEFORMAT_APPLY" val="1"/>
  <p:tag name="KSO_WM_UNIT_DIAGRAM_SCHEMECOLOR_ID" val="6"/>
</p:tagLst>
</file>

<file path=ppt/tags/tag188.xml><?xml version="1.0" encoding="utf-8"?>
<p:tagLst xmlns:p="http://schemas.openxmlformats.org/presentationml/2006/main">
  <p:tag name="KSO_WM_TEMPLATE_CATEGORY" val="diagram"/>
  <p:tag name="KSO_WM_TEMPLATE_INDEX" val="20188729"/>
  <p:tag name="KSO_WM_UNIT_TYPE" val="n_h_h_i"/>
  <p:tag name="KSO_WM_UNIT_INDEX" val="1_2_3_1"/>
  <p:tag name="KSO_WM_UNIT_ID" val="diagram20188729_4*n_h_h_i*1_2_3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6"/>
</p:tagLst>
</file>

<file path=ppt/tags/tag189.xml><?xml version="1.0" encoding="utf-8"?>
<p:tagLst xmlns:p="http://schemas.openxmlformats.org/presentationml/2006/main">
  <p:tag name="KSO_WM_TEMPLATE_CATEGORY" val="diagram"/>
  <p:tag name="KSO_WM_TEMPLATE_INDEX" val="20188729"/>
  <p:tag name="KSO_WM_UNIT_TYPE" val="n_h_h_f"/>
  <p:tag name="KSO_WM_UNIT_INDEX" val="1_2_3_1"/>
  <p:tag name="KSO_WM_UNIT_ID" val="diagram20188729_4*n_h_h_f*1_2_3_1"/>
  <p:tag name="KSO_WM_UNIT_LAYERLEVEL" val="1_1_1_1"/>
  <p:tag name="KSO_WM_UNIT_VALUE" val="33"/>
  <p:tag name="KSO_WM_UNIT_HIGHLIGHT" val="0"/>
  <p:tag name="KSO_WM_UNIT_COMPATIBLE" val="0"/>
  <p:tag name="KSO_WM_BEAUTIFY_FLAG" val="#wm#"/>
  <p:tag name="KSO_WM_TAG_VERSION" val="1.0"/>
  <p:tag name="KSO_WM_DIAGRAM_GROUP_CODE" val="n1-1"/>
  <p:tag name="KSO_WM_UNIT_PRESET_TEXT" val="单击此处添加文本具体内容，简明扼要的阐述您的观点。"/>
  <p:tag name="KSO_WM_UNIT_NOCLEAR" val="0"/>
  <p:tag name="KSO_WM_UNIT_DIAGRAM_ISNUMVISUAL" val="0"/>
  <p:tag name="KSO_WM_UNIT_DIAGRAM_ISREFERUNIT" val="0"/>
  <p:tag name="KSO_WM_UNIT_USESOURCEFORMAT_APPLY" val="1"/>
  <p:tag name="KSO_WM_UNIT_DIAGRAM_SCHEMECOLOR_ID" val="6"/>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9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91.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4"/>
  <p:tag name="KSO_WM_UNIT_LAYERLEVEL" val="1"/>
  <p:tag name="KSO_WM_TAG_VERSION" val="1.0"/>
  <p:tag name="KSO_WM_BEAUTIFY_FLAG" val="#wm#"/>
  <p:tag name="KSO_WM_UNIT_TYPE" val="i"/>
  <p:tag name="KSO_WM_UNIT_INDEX" val="4"/>
</p:tagLst>
</file>

<file path=ppt/tags/tag2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7.xml><?xml version="1.0" encoding="utf-8"?>
<p:tagLst xmlns:p="http://schemas.openxmlformats.org/presentationml/2006/main">
  <p:tag name="KSO_WM_TAG_VERSION" val="1.0"/>
  <p:tag name="KSO_WM_TEMPLATE_CATEGORY" val="diagram"/>
  <p:tag name="KSO_WM_TEMPLATE_INDEX" val="754"/>
  <p:tag name="KSO_WM_UNIT_ID" val="diagram754_5*l_h_i*1_1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PRESET_TEXT" val="A"/>
  <p:tag name="KSO_WM_UNIT_FILL_FORE_SCHEMECOLOR_INDEX" val="5"/>
  <p:tag name="KSO_WM_UNIT_FILL_TYPE" val="1"/>
  <p:tag name="KSO_WM_UNIT_TEXT_FILL_FORE_SCHEMECOLOR_INDEX" val="14"/>
  <p:tag name="KSO_WM_UNIT_TEXT_FILL_TYPE" val="1"/>
  <p:tag name="KSO_WM_UNIT_USESOURCEFORMAT_APPLY" val="1"/>
</p:tagLst>
</file>

<file path=ppt/tags/tag28.xml><?xml version="1.0" encoding="utf-8"?>
<p:tagLst xmlns:p="http://schemas.openxmlformats.org/presentationml/2006/main">
  <p:tag name="KSO_WM_TAG_VERSION" val="1.0"/>
  <p:tag name="KSO_WM_TEMPLATE_CATEGORY" val="diagram"/>
  <p:tag name="KSO_WM_TEMPLATE_INDEX" val="754"/>
  <p:tag name="KSO_WM_UNIT_ID" val="diagram754_5*l_h_i*1_1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1_4"/>
  <p:tag name="KSO_WM_UNIT_FILL_FORE_SCHEMECOLOR_INDEX" val="5"/>
  <p:tag name="KSO_WM_UNIT_FILL_TYPE" val="1"/>
  <p:tag name="KSO_WM_UNIT_TEXT_FILL_FORE_SCHEMECOLOR_INDEX" val="5"/>
  <p:tag name="KSO_WM_UNIT_TEXT_FILL_TYPE" val="1"/>
  <p:tag name="KSO_WM_UNIT_USESOURCEFORMAT_APPLY" val="1"/>
</p:tagLst>
</file>

<file path=ppt/tags/tag29.xml><?xml version="1.0" encoding="utf-8"?>
<p:tagLst xmlns:p="http://schemas.openxmlformats.org/presentationml/2006/main">
  <p:tag name="KSO_WM_TAG_VERSION" val="1.0"/>
  <p:tag name="KSO_WM_TEMPLATE_CATEGORY" val="diagram"/>
  <p:tag name="KSO_WM_TEMPLATE_INDEX" val="754"/>
  <p:tag name="KSO_WM_UNIT_ID" val="diagram754_5*l_h_i*1_1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5"/>
  <p:tag name="KSO_WM_UNIT_LAYERLEVEL" val="1"/>
  <p:tag name="KSO_WM_TAG_VERSION" val="1.0"/>
  <p:tag name="KSO_WM_BEAUTIFY_FLAG" val="#wm#"/>
  <p:tag name="KSO_WM_UNIT_TYPE" val="i"/>
  <p:tag name="KSO_WM_UNIT_INDEX" val="5"/>
</p:tagLst>
</file>

<file path=ppt/tags/tag30.xml><?xml version="1.0" encoding="utf-8"?>
<p:tagLst xmlns:p="http://schemas.openxmlformats.org/presentationml/2006/main">
  <p:tag name="KSO_WM_TAG_VERSION" val="1.0"/>
  <p:tag name="KSO_WM_TEMPLATE_CATEGORY" val="diagram"/>
  <p:tag name="KSO_WM_TEMPLATE_INDEX" val="754"/>
  <p:tag name="KSO_WM_UNIT_ID" val="diagram754_5*l_h_i*1_1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1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1_2"/>
  <p:tag name="KSO_WM_UNIT_PRESET_TEXT" val="单击此处添加文本"/>
  <p:tag name="KSO_WM_UNIT_TEXT_FILL_FORE_SCHEMECOLOR_INDEX" val="14"/>
  <p:tag name="KSO_WM_UNIT_TEXT_FILL_TYPE" val="1"/>
  <p:tag name="KSO_WM_UNIT_USESOURCEFORMAT_APPLY" val="1"/>
</p:tagLst>
</file>

<file path=ppt/tags/tag32.xml><?xml version="1.0" encoding="utf-8"?>
<p:tagLst xmlns:p="http://schemas.openxmlformats.org/presentationml/2006/main">
  <p:tag name="KSO_WM_TAG_VERSION" val="1.0"/>
  <p:tag name="KSO_WM_TEMPLATE_CATEGORY" val="diagram"/>
  <p:tag name="KSO_WM_TEMPLATE_INDEX" val="754"/>
  <p:tag name="KSO_WM_UNIT_ID" val="diagram754_5*l_h_i*1_2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PRESET_TEXT" val="B"/>
  <p:tag name="KSO_WM_UNIT_FILL_FORE_SCHEMECOLOR_INDEX" val="6"/>
  <p:tag name="KSO_WM_UNIT_FILL_TYPE" val="1"/>
  <p:tag name="KSO_WM_UNIT_TEXT_FILL_FORE_SCHEMECOLOR_INDEX" val="14"/>
  <p:tag name="KSO_WM_UNIT_TEXT_FILL_TYPE" val="1"/>
  <p:tag name="KSO_WM_UNIT_USESOURCEFORMAT_APPLY" val="1"/>
</p:tagLst>
</file>

<file path=ppt/tags/tag33.xml><?xml version="1.0" encoding="utf-8"?>
<p:tagLst xmlns:p="http://schemas.openxmlformats.org/presentationml/2006/main">
  <p:tag name="KSO_WM_TAG_VERSION" val="1.0"/>
  <p:tag name="KSO_WM_TEMPLATE_CATEGORY" val="diagram"/>
  <p:tag name="KSO_WM_TEMPLATE_INDEX" val="754"/>
  <p:tag name="KSO_WM_UNIT_ID" val="diagram754_5*l_h_i*1_2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2_4"/>
  <p:tag name="KSO_WM_UNIT_FILL_FORE_SCHEMECOLOR_INDEX" val="6"/>
  <p:tag name="KSO_WM_UNIT_FILL_TYPE" val="1"/>
  <p:tag name="KSO_WM_UNIT_TEXT_FILL_FORE_SCHEMECOLOR_INDEX" val="6"/>
  <p:tag name="KSO_WM_UNIT_TEXT_FILL_TYPE" val="1"/>
  <p:tag name="KSO_WM_UNIT_USESOURCEFORMAT_APPLY" val="1"/>
</p:tagLst>
</file>

<file path=ppt/tags/tag34.xml><?xml version="1.0" encoding="utf-8"?>
<p:tagLst xmlns:p="http://schemas.openxmlformats.org/presentationml/2006/main">
  <p:tag name="KSO_WM_TAG_VERSION" val="1.0"/>
  <p:tag name="KSO_WM_TEMPLATE_CATEGORY" val="diagram"/>
  <p:tag name="KSO_WM_TEMPLATE_INDEX" val="754"/>
  <p:tag name="KSO_WM_UNIT_ID" val="diagram754_5*l_h_i*1_2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5.xml><?xml version="1.0" encoding="utf-8"?>
<p:tagLst xmlns:p="http://schemas.openxmlformats.org/presentationml/2006/main">
  <p:tag name="KSO_WM_TAG_VERSION" val="1.0"/>
  <p:tag name="KSO_WM_TEMPLATE_CATEGORY" val="diagram"/>
  <p:tag name="KSO_WM_TEMPLATE_INDEX" val="754"/>
  <p:tag name="KSO_WM_UNIT_ID" val="diagram754_5*l_h_i*1_2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2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2_2"/>
  <p:tag name="KSO_WM_UNIT_PRESET_TEXT" val="单击此处添加文本"/>
  <p:tag name="KSO_WM_UNIT_TEXT_FILL_FORE_SCHEMECOLOR_INDEX" val="14"/>
  <p:tag name="KSO_WM_UNIT_TEXT_FILL_TYPE" val="1"/>
  <p:tag name="KSO_WM_UNIT_USESOURCEFORMAT_APPLY" val="1"/>
</p:tagLst>
</file>

<file path=ppt/tags/tag37.xml><?xml version="1.0" encoding="utf-8"?>
<p:tagLst xmlns:p="http://schemas.openxmlformats.org/presentationml/2006/main">
  <p:tag name="KSO_WM_TAG_VERSION" val="1.0"/>
  <p:tag name="KSO_WM_TEMPLATE_CATEGORY" val="diagram"/>
  <p:tag name="KSO_WM_TEMPLATE_INDEX" val="754"/>
  <p:tag name="KSO_WM_UNIT_ID" val="diagram754_5*l_h_i*1_3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PRESET_TEXT" val="C"/>
  <p:tag name="KSO_WM_UNIT_FILL_FORE_SCHEMECOLOR_INDEX" val="7"/>
  <p:tag name="KSO_WM_UNIT_FILL_TYPE" val="1"/>
  <p:tag name="KSO_WM_UNIT_TEXT_FILL_FORE_SCHEMECOLOR_INDEX" val="14"/>
  <p:tag name="KSO_WM_UNIT_TEXT_FILL_TYPE" val="1"/>
  <p:tag name="KSO_WM_UNIT_USESOURCEFORMAT_APPLY" val="1"/>
</p:tagLst>
</file>

<file path=ppt/tags/tag38.xml><?xml version="1.0" encoding="utf-8"?>
<p:tagLst xmlns:p="http://schemas.openxmlformats.org/presentationml/2006/main">
  <p:tag name="KSO_WM_TAG_VERSION" val="1.0"/>
  <p:tag name="KSO_WM_TEMPLATE_CATEGORY" val="diagram"/>
  <p:tag name="KSO_WM_TEMPLATE_INDEX" val="754"/>
  <p:tag name="KSO_WM_UNIT_ID" val="diagram754_5*l_h_i*1_3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3_4"/>
  <p:tag name="KSO_WM_UNIT_FILL_FORE_SCHEMECOLOR_INDEX" val="7"/>
  <p:tag name="KSO_WM_UNIT_FILL_TYPE" val="1"/>
  <p:tag name="KSO_WM_UNIT_TEXT_FILL_FORE_SCHEMECOLOR_INDEX" val="7"/>
  <p:tag name="KSO_WM_UNIT_TEXT_FILL_TYPE" val="1"/>
  <p:tag name="KSO_WM_UNIT_USESOURCEFORMAT_APPLY" val="1"/>
</p:tagLst>
</file>

<file path=ppt/tags/tag39.xml><?xml version="1.0" encoding="utf-8"?>
<p:tagLst xmlns:p="http://schemas.openxmlformats.org/presentationml/2006/main">
  <p:tag name="KSO_WM_TAG_VERSION" val="1.0"/>
  <p:tag name="KSO_WM_TEMPLATE_CATEGORY" val="diagram"/>
  <p:tag name="KSO_WM_TEMPLATE_INDEX" val="754"/>
  <p:tag name="KSO_WM_UNIT_ID" val="diagram754_5*l_h_i*1_3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0.xml><?xml version="1.0" encoding="utf-8"?>
<p:tagLst xmlns:p="http://schemas.openxmlformats.org/presentationml/2006/main">
  <p:tag name="KSO_WM_TAG_VERSION" val="1.0"/>
  <p:tag name="KSO_WM_TEMPLATE_CATEGORY" val="diagram"/>
  <p:tag name="KSO_WM_TEMPLATE_INDEX" val="754"/>
  <p:tag name="KSO_WM_UNIT_ID" val="diagram754_5*l_h_i*1_3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3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3_2"/>
  <p:tag name="KSO_WM_UNIT_PRESET_TEXT" val="单击此处添加文本"/>
  <p:tag name="KSO_WM_UNIT_TEXT_FILL_FORE_SCHEMECOLOR_INDEX" val="14"/>
  <p:tag name="KSO_WM_UNIT_TEXT_FILL_TYPE" val="1"/>
  <p:tag name="KSO_WM_UNIT_USESOURCEFORMAT_APPLY" val="1"/>
</p:tagLst>
</file>

<file path=ppt/tags/tag42.xml><?xml version="1.0" encoding="utf-8"?>
<p:tagLst xmlns:p="http://schemas.openxmlformats.org/presentationml/2006/main">
  <p:tag name="KSO_WM_TAG_VERSION" val="1.0"/>
  <p:tag name="KSO_WM_TEMPLATE_CATEGORY" val="diagram"/>
  <p:tag name="KSO_WM_TEMPLATE_INDEX" val="754"/>
  <p:tag name="KSO_WM_UNIT_ID" val="diagram754_5*l_h_i*1_4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PRESET_TEXT" val="D"/>
  <p:tag name="KSO_WM_UNIT_FILL_FORE_SCHEMECOLOR_INDEX" val="8"/>
  <p:tag name="KSO_WM_UNIT_FILL_TYPE" val="1"/>
  <p:tag name="KSO_WM_UNIT_TEXT_FILL_FORE_SCHEMECOLOR_INDEX" val="14"/>
  <p:tag name="KSO_WM_UNIT_TEXT_FILL_TYPE" val="1"/>
  <p:tag name="KSO_WM_UNIT_USESOURCEFORMAT_APPLY" val="1"/>
</p:tagLst>
</file>

<file path=ppt/tags/tag43.xml><?xml version="1.0" encoding="utf-8"?>
<p:tagLst xmlns:p="http://schemas.openxmlformats.org/presentationml/2006/main">
  <p:tag name="KSO_WM_TAG_VERSION" val="1.0"/>
  <p:tag name="KSO_WM_TEMPLATE_CATEGORY" val="diagram"/>
  <p:tag name="KSO_WM_TEMPLATE_INDEX" val="754"/>
  <p:tag name="KSO_WM_UNIT_ID" val="diagram754_5*l_h_i*1_4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4_4"/>
  <p:tag name="KSO_WM_UNIT_FILL_FORE_SCHEMECOLOR_INDEX" val="8"/>
  <p:tag name="KSO_WM_UNIT_FILL_TYPE" val="1"/>
  <p:tag name="KSO_WM_UNIT_TEXT_FILL_FORE_SCHEMECOLOR_INDEX" val="8"/>
  <p:tag name="KSO_WM_UNIT_TEXT_FILL_TYPE" val="1"/>
  <p:tag name="KSO_WM_UNIT_USESOURCEFORMAT_APPLY" val="1"/>
</p:tagLst>
</file>

<file path=ppt/tags/tag44.xml><?xml version="1.0" encoding="utf-8"?>
<p:tagLst xmlns:p="http://schemas.openxmlformats.org/presentationml/2006/main">
  <p:tag name="KSO_WM_TAG_VERSION" val="1.0"/>
  <p:tag name="KSO_WM_TEMPLATE_CATEGORY" val="diagram"/>
  <p:tag name="KSO_WM_TEMPLATE_INDEX" val="754"/>
  <p:tag name="KSO_WM_UNIT_ID" val="diagram754_5*l_h_i*1_4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45.xml><?xml version="1.0" encoding="utf-8"?>
<p:tagLst xmlns:p="http://schemas.openxmlformats.org/presentationml/2006/main">
  <p:tag name="KSO_WM_TAG_VERSION" val="1.0"/>
  <p:tag name="KSO_WM_TEMPLATE_CATEGORY" val="diagram"/>
  <p:tag name="KSO_WM_TEMPLATE_INDEX" val="754"/>
  <p:tag name="KSO_WM_UNIT_ID" val="diagram754_5*l_h_i*1_4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4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4_2"/>
  <p:tag name="KSO_WM_UNIT_PRESET_TEXT" val="单击此处添加文本"/>
  <p:tag name="KSO_WM_UNIT_TEXT_FILL_FORE_SCHEMECOLOR_INDEX" val="14"/>
  <p:tag name="KSO_WM_UNIT_TEXT_FILL_TYPE" val="1"/>
  <p:tag name="KSO_WM_UNIT_USESOURCEFORMAT_APPLY" val="1"/>
</p:tagLst>
</file>

<file path=ppt/tags/tag47.xml><?xml version="1.0" encoding="utf-8"?>
<p:tagLst xmlns:p="http://schemas.openxmlformats.org/presentationml/2006/main">
  <p:tag name="KSO_WM_TAG_VERSION" val="1.0"/>
  <p:tag name="KSO_WM_TEMPLATE_CATEGORY" val="diagram"/>
  <p:tag name="KSO_WM_TEMPLATE_INDEX" val="754"/>
  <p:tag name="KSO_WM_UNIT_ID" val="diagram754_5*l_h_i*1_5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PRESET_TEXT" val="E"/>
  <p:tag name="KSO_WM_UNIT_FILL_FORE_SCHEMECOLOR_INDEX" val="9"/>
  <p:tag name="KSO_WM_UNIT_FILL_TYPE" val="1"/>
  <p:tag name="KSO_WM_UNIT_TEXT_FILL_FORE_SCHEMECOLOR_INDEX" val="14"/>
  <p:tag name="KSO_WM_UNIT_TEXT_FILL_TYPE" val="1"/>
  <p:tag name="KSO_WM_UNIT_USESOURCEFORMAT_APPLY" val="1"/>
</p:tagLst>
</file>

<file path=ppt/tags/tag48.xml><?xml version="1.0" encoding="utf-8"?>
<p:tagLst xmlns:p="http://schemas.openxmlformats.org/presentationml/2006/main">
  <p:tag name="KSO_WM_TAG_VERSION" val="1.0"/>
  <p:tag name="KSO_WM_TEMPLATE_CATEGORY" val="diagram"/>
  <p:tag name="KSO_WM_TEMPLATE_INDEX" val="754"/>
  <p:tag name="KSO_WM_UNIT_ID" val="diagram754_5*l_h_i*1_5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5_4"/>
  <p:tag name="KSO_WM_UNIT_FILL_FORE_SCHEMECOLOR_INDEX" val="9"/>
  <p:tag name="KSO_WM_UNIT_FILL_TYPE" val="1"/>
  <p:tag name="KSO_WM_UNIT_TEXT_FILL_FORE_SCHEMECOLOR_INDEX" val="9"/>
  <p:tag name="KSO_WM_UNIT_TEXT_FILL_TYPE" val="1"/>
  <p:tag name="KSO_WM_UNIT_USESOURCEFORMAT_APPLY" val="1"/>
</p:tagLst>
</file>

<file path=ppt/tags/tag49.xml><?xml version="1.0" encoding="utf-8"?>
<p:tagLst xmlns:p="http://schemas.openxmlformats.org/presentationml/2006/main">
  <p:tag name="KSO_WM_TAG_VERSION" val="1.0"/>
  <p:tag name="KSO_WM_TEMPLATE_CATEGORY" val="diagram"/>
  <p:tag name="KSO_WM_TEMPLATE_INDEX" val="754"/>
  <p:tag name="KSO_WM_UNIT_ID" val="diagram754_5*l_h_i*1_5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FILL_FORE_SCHEMECOLOR_INDEX" val="9"/>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50.xml><?xml version="1.0" encoding="utf-8"?>
<p:tagLst xmlns:p="http://schemas.openxmlformats.org/presentationml/2006/main">
  <p:tag name="KSO_WM_TAG_VERSION" val="1.0"/>
  <p:tag name="KSO_WM_TEMPLATE_CATEGORY" val="diagram"/>
  <p:tag name="KSO_WM_TEMPLATE_INDEX" val="754"/>
  <p:tag name="KSO_WM_UNIT_ID" val="diagram754_5*l_h_i*1_5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FILL_FORE_SCHEMECOLOR_INDEX" val="9"/>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5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5_2"/>
  <p:tag name="KSO_WM_UNIT_PRESET_TEXT" val="单击此处添加文本"/>
  <p:tag name="KSO_WM_UNIT_TEXT_FILL_FORE_SCHEMECOLOR_INDEX" val="14"/>
  <p:tag name="KSO_WM_UNIT_TEXT_FILL_TYPE" val="1"/>
  <p:tag name="KSO_WM_UNIT_USESOURCEFORMAT_APPLY" val="1"/>
</p:tagLst>
</file>

<file path=ppt/tags/tag5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3.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5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8.xml><?xml version="1.0" encoding="utf-8"?>
<p:tagLst xmlns:p="http://schemas.openxmlformats.org/presentationml/2006/main">
  <p:tag name="KSO_WM_TEMPLATE_CATEGORY" val="diagram"/>
  <p:tag name="KSO_WM_TEMPLATE_INDEX" val="20188729"/>
  <p:tag name="KSO_WM_UNIT_TYPE" val="n_h_h_i"/>
  <p:tag name="KSO_WM_UNIT_INDEX" val="1_2_1_1"/>
  <p:tag name="KSO_WM_UNIT_ID" val="diagram20188729_2*n_h_h_i*1_2_1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59.xml><?xml version="1.0" encoding="utf-8"?>
<p:tagLst xmlns:p="http://schemas.openxmlformats.org/presentationml/2006/main">
  <p:tag name="KSO_WM_TEMPLATE_CATEGORY" val="diagram"/>
  <p:tag name="KSO_WM_TEMPLATE_INDEX" val="20188729"/>
  <p:tag name="KSO_WM_UNIT_TYPE" val="n_h_h_a"/>
  <p:tag name="KSO_WM_UNIT_INDEX" val="1_2_1_1"/>
  <p:tag name="KSO_WM_UNIT_ID" val="diagram20188729_2*n_h_h_a*1_2_1_1"/>
  <p:tag name="KSO_WM_UNIT_LAYERLEVEL" val="1_1_1_1"/>
  <p:tag name="KSO_WM_UNIT_VALUE" val="8"/>
  <p:tag name="KSO_WM_UNIT_HIGHLIGHT" val="0"/>
  <p:tag name="KSO_WM_UNIT_COMPATIBLE" val="0"/>
  <p:tag name="KSO_WM_BEAUTIFY_FLAG" val="#wm#"/>
  <p:tag name="KSO_WM_TAG_VERSION" val="1.0"/>
  <p:tag name="KSO_WM_DIAGRAM_GROUP_CODE" val="n1-1"/>
  <p:tag name="KSO_WM_UNIT_PRESET_TEXT" val="单击此处添加标题"/>
  <p:tag name="KSO_WM_UNIT_ISCONTENTSTITLE" val="0"/>
  <p:tag name="KSO_WM_UNIT_NOCLEAR" val="0"/>
  <p:tag name="KSO_WM_UNIT_DIAGRAM_ISNUMVISUAL" val="0"/>
  <p:tag name="KSO_WM_UNIT_DIAGRAM_ISREFERUNIT" val="0"/>
  <p:tag name="KSO_WM_UNIT_TEXT_FILL_FORE_SCHEMECOLOR_INDEX" val="5"/>
  <p:tag name="KSO_WM_UNIT_TEXT_FILL_TYPE" val="1"/>
  <p:tag name="KSO_WM_UNIT_USESOURCEFORMAT_APPLY"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60.xml><?xml version="1.0" encoding="utf-8"?>
<p:tagLst xmlns:p="http://schemas.openxmlformats.org/presentationml/2006/main">
  <p:tag name="KSO_WM_TEMPLATE_CATEGORY" val="diagram"/>
  <p:tag name="KSO_WM_TEMPLATE_INDEX" val="20188729"/>
  <p:tag name="KSO_WM_UNIT_TYPE" val="n_h_h_i"/>
  <p:tag name="KSO_WM_UNIT_INDEX" val="1_2_2_1"/>
  <p:tag name="KSO_WM_UNIT_ID" val="diagram20188729_2*n_h_h_i*1_2_2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61.xml><?xml version="1.0" encoding="utf-8"?>
<p:tagLst xmlns:p="http://schemas.openxmlformats.org/presentationml/2006/main">
  <p:tag name="KSO_WM_TEMPLATE_CATEGORY" val="diagram"/>
  <p:tag name="KSO_WM_TEMPLATE_INDEX" val="20188729"/>
  <p:tag name="KSO_WM_UNIT_TYPE" val="n_h_h_a"/>
  <p:tag name="KSO_WM_UNIT_INDEX" val="1_2_2_1"/>
  <p:tag name="KSO_WM_UNIT_ID" val="diagram20188729_2*n_h_h_a*1_2_2_1"/>
  <p:tag name="KSO_WM_UNIT_LAYERLEVEL" val="1_1_1_1"/>
  <p:tag name="KSO_WM_UNIT_VALUE" val="8"/>
  <p:tag name="KSO_WM_UNIT_HIGHLIGHT" val="0"/>
  <p:tag name="KSO_WM_UNIT_COMPATIBLE" val="0"/>
  <p:tag name="KSO_WM_BEAUTIFY_FLAG" val="#wm#"/>
  <p:tag name="KSO_WM_TAG_VERSION" val="1.0"/>
  <p:tag name="KSO_WM_DIAGRAM_GROUP_CODE" val="n1-1"/>
  <p:tag name="KSO_WM_UNIT_PRESET_TEXT" val="单击此处添加标题"/>
  <p:tag name="KSO_WM_UNIT_ISCONTENTSTITLE" val="0"/>
  <p:tag name="KSO_WM_UNIT_NOCLEAR" val="0"/>
  <p:tag name="KSO_WM_UNIT_DIAGRAM_ISNUMVISUAL" val="0"/>
  <p:tag name="KSO_WM_UNIT_DIAGRAM_ISREFERUNIT" val="0"/>
  <p:tag name="KSO_WM_UNIT_TEXT_FILL_FORE_SCHEMECOLOR_INDEX" val="6"/>
  <p:tag name="KSO_WM_UNIT_TEXT_FILL_TYPE" val="1"/>
  <p:tag name="KSO_WM_UNIT_USESOURCEFORMAT_APPLY" val="1"/>
</p:tagLst>
</file>

<file path=ppt/tags/tag62.xml><?xml version="1.0" encoding="utf-8"?>
<p:tagLst xmlns:p="http://schemas.openxmlformats.org/presentationml/2006/main">
  <p:tag name="KSO_WM_TEMPLATE_CATEGORY" val="diagram"/>
  <p:tag name="KSO_WM_TEMPLATE_INDEX" val="20188729"/>
  <p:tag name="KSO_WM_UNIT_TYPE" val="n_h_h_i"/>
  <p:tag name="KSO_WM_UNIT_INDEX" val="1_2_3_1"/>
  <p:tag name="KSO_WM_UNIT_ID" val="diagram20188729_2*n_h_h_i*1_2_3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 name="KSO_WM_UNIT_USESOURCEFORMAT_APPLY" val="1"/>
</p:tagLst>
</file>

<file path=ppt/tags/tag63.xml><?xml version="1.0" encoding="utf-8"?>
<p:tagLst xmlns:p="http://schemas.openxmlformats.org/presentationml/2006/main">
  <p:tag name="KSO_WM_TEMPLATE_CATEGORY" val="diagram"/>
  <p:tag name="KSO_WM_TEMPLATE_INDEX" val="20188729"/>
  <p:tag name="KSO_WM_UNIT_TYPE" val="n_h_h_a"/>
  <p:tag name="KSO_WM_UNIT_INDEX" val="1_2_3_1"/>
  <p:tag name="KSO_WM_UNIT_ID" val="diagram20188729_2*n_h_h_a*1_2_3_1"/>
  <p:tag name="KSO_WM_UNIT_LAYERLEVEL" val="1_1_1_1"/>
  <p:tag name="KSO_WM_UNIT_VALUE" val="8"/>
  <p:tag name="KSO_WM_UNIT_HIGHLIGHT" val="0"/>
  <p:tag name="KSO_WM_UNIT_COMPATIBLE" val="0"/>
  <p:tag name="KSO_WM_BEAUTIFY_FLAG" val="#wm#"/>
  <p:tag name="KSO_WM_TAG_VERSION" val="1.0"/>
  <p:tag name="KSO_WM_DIAGRAM_GROUP_CODE" val="n1-1"/>
  <p:tag name="KSO_WM_UNIT_PRESET_TEXT" val="单击此处添加标题"/>
  <p:tag name="KSO_WM_UNIT_ISCONTENTSTITLE" val="0"/>
  <p:tag name="KSO_WM_UNIT_NOCLEAR" val="0"/>
  <p:tag name="KSO_WM_UNIT_DIAGRAM_ISNUMVISUAL" val="0"/>
  <p:tag name="KSO_WM_UNIT_DIAGRAM_ISREFERUNIT" val="0"/>
  <p:tag name="KSO_WM_UNIT_TEXT_FILL_FORE_SCHEMECOLOR_INDEX" val="7"/>
  <p:tag name="KSO_WM_UNIT_TEXT_FILL_TYPE" val="1"/>
  <p:tag name="KSO_WM_UNIT_USESOURCEFORMAT_APPLY" val="1"/>
</p:tagLst>
</file>

<file path=ppt/tags/tag64.xml><?xml version="1.0" encoding="utf-8"?>
<p:tagLst xmlns:p="http://schemas.openxmlformats.org/presentationml/2006/main">
  <p:tag name="KSO_WM_TEMPLATE_CATEGORY" val="diagram"/>
  <p:tag name="KSO_WM_TEMPLATE_INDEX" val="20188729"/>
  <p:tag name="KSO_WM_UNIT_TYPE" val="n_h_h_i"/>
  <p:tag name="KSO_WM_UNIT_INDEX" val="1_2_1_1"/>
  <p:tag name="KSO_WM_UNIT_ID" val="diagram20188729_2*n_h_h_i*1_2_1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65.xml><?xml version="1.0" encoding="utf-8"?>
<p:tagLst xmlns:p="http://schemas.openxmlformats.org/presentationml/2006/main">
  <p:tag name="KSO_WM_TEMPLATE_CATEGORY" val="diagram"/>
  <p:tag name="KSO_WM_TEMPLATE_INDEX" val="20188729"/>
  <p:tag name="KSO_WM_UNIT_TYPE" val="n_h_h_a"/>
  <p:tag name="KSO_WM_UNIT_INDEX" val="1_2_1_1"/>
  <p:tag name="KSO_WM_UNIT_ID" val="diagram20188729_2*n_h_h_a*1_2_1_1"/>
  <p:tag name="KSO_WM_UNIT_LAYERLEVEL" val="1_1_1_1"/>
  <p:tag name="KSO_WM_UNIT_VALUE" val="8"/>
  <p:tag name="KSO_WM_UNIT_HIGHLIGHT" val="0"/>
  <p:tag name="KSO_WM_UNIT_COMPATIBLE" val="0"/>
  <p:tag name="KSO_WM_BEAUTIFY_FLAG" val="#wm#"/>
  <p:tag name="KSO_WM_TAG_VERSION" val="1.0"/>
  <p:tag name="KSO_WM_DIAGRAM_GROUP_CODE" val="n1-1"/>
  <p:tag name="KSO_WM_UNIT_PRESET_TEXT" val="单击此处添加标题"/>
  <p:tag name="KSO_WM_UNIT_ISCONTENTSTITLE" val="0"/>
  <p:tag name="KSO_WM_UNIT_NOCLEAR" val="0"/>
  <p:tag name="KSO_WM_UNIT_DIAGRAM_ISNUMVISUAL" val="0"/>
  <p:tag name="KSO_WM_UNIT_DIAGRAM_ISREFERUNIT" val="0"/>
  <p:tag name="KSO_WM_UNIT_TEXT_FILL_FORE_SCHEMECOLOR_INDEX" val="5"/>
  <p:tag name="KSO_WM_UNIT_TEXT_FILL_TYPE" val="1"/>
  <p:tag name="KSO_WM_UNIT_USESOURCEFORMAT_APPLY" val="1"/>
</p:tagLst>
</file>

<file path=ppt/tags/tag66.xml><?xml version="1.0" encoding="utf-8"?>
<p:tagLst xmlns:p="http://schemas.openxmlformats.org/presentationml/2006/main">
  <p:tag name="KSO_WM_TEMPLATE_CATEGORY" val="diagram"/>
  <p:tag name="KSO_WM_TEMPLATE_INDEX" val="20188729"/>
  <p:tag name="KSO_WM_UNIT_TYPE" val="n_h_h_i"/>
  <p:tag name="KSO_WM_UNIT_INDEX" val="1_2_2_1"/>
  <p:tag name="KSO_WM_UNIT_ID" val="diagram20188729_2*n_h_h_i*1_2_2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67.xml><?xml version="1.0" encoding="utf-8"?>
<p:tagLst xmlns:p="http://schemas.openxmlformats.org/presentationml/2006/main">
  <p:tag name="KSO_WM_TEMPLATE_CATEGORY" val="diagram"/>
  <p:tag name="KSO_WM_TEMPLATE_INDEX" val="20188729"/>
  <p:tag name="KSO_WM_UNIT_TYPE" val="n_h_h_a"/>
  <p:tag name="KSO_WM_UNIT_INDEX" val="1_2_2_1"/>
  <p:tag name="KSO_WM_UNIT_ID" val="diagram20188729_2*n_h_h_a*1_2_2_1"/>
  <p:tag name="KSO_WM_UNIT_LAYERLEVEL" val="1_1_1_1"/>
  <p:tag name="KSO_WM_UNIT_VALUE" val="8"/>
  <p:tag name="KSO_WM_UNIT_HIGHLIGHT" val="0"/>
  <p:tag name="KSO_WM_UNIT_COMPATIBLE" val="0"/>
  <p:tag name="KSO_WM_BEAUTIFY_FLAG" val="#wm#"/>
  <p:tag name="KSO_WM_TAG_VERSION" val="1.0"/>
  <p:tag name="KSO_WM_DIAGRAM_GROUP_CODE" val="n1-1"/>
  <p:tag name="KSO_WM_UNIT_PRESET_TEXT" val="单击此处添加标题"/>
  <p:tag name="KSO_WM_UNIT_ISCONTENTSTITLE" val="0"/>
  <p:tag name="KSO_WM_UNIT_NOCLEAR" val="0"/>
  <p:tag name="KSO_WM_UNIT_DIAGRAM_ISNUMVISUAL" val="0"/>
  <p:tag name="KSO_WM_UNIT_DIAGRAM_ISREFERUNIT" val="0"/>
  <p:tag name="KSO_WM_UNIT_TEXT_FILL_FORE_SCHEMECOLOR_INDEX" val="6"/>
  <p:tag name="KSO_WM_UNIT_TEXT_FILL_TYPE" val="1"/>
  <p:tag name="KSO_WM_UNIT_USESOURCEFORMAT_APPLY" val="1"/>
</p:tagLst>
</file>

<file path=ppt/tags/tag68.xml><?xml version="1.0" encoding="utf-8"?>
<p:tagLst xmlns:p="http://schemas.openxmlformats.org/presentationml/2006/main">
  <p:tag name="KSO_WM_TEMPLATE_CATEGORY" val="diagram"/>
  <p:tag name="KSO_WM_TEMPLATE_INDEX" val="20188729"/>
  <p:tag name="KSO_WM_UNIT_TYPE" val="n_h_h_i"/>
  <p:tag name="KSO_WM_UNIT_INDEX" val="1_2_1_3"/>
  <p:tag name="KSO_WM_UNIT_ID" val="diagram20188729_2*n_h_h_i*1_2_1_3"/>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69.xml><?xml version="1.0" encoding="utf-8"?>
<p:tagLst xmlns:p="http://schemas.openxmlformats.org/presentationml/2006/main">
  <p:tag name="KSO_WM_TEMPLATE_CATEGORY" val="diagram"/>
  <p:tag name="KSO_WM_TEMPLATE_INDEX" val="20188729"/>
  <p:tag name="KSO_WM_UNIT_TYPE" val="n_h_i"/>
  <p:tag name="KSO_WM_UNIT_INDEX" val="1_1_1"/>
  <p:tag name="KSO_WM_UNIT_ID" val="diagram20188729_2*n_h_i*1_1_1"/>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70.xml><?xml version="1.0" encoding="utf-8"?>
<p:tagLst xmlns:p="http://schemas.openxmlformats.org/presentationml/2006/main">
  <p:tag name="KSO_WM_TEMPLATE_CATEGORY" val="diagram"/>
  <p:tag name="KSO_WM_TEMPLATE_INDEX" val="20188729"/>
  <p:tag name="KSO_WM_UNIT_TYPE" val="n_h_i"/>
  <p:tag name="KSO_WM_UNIT_INDEX" val="1_1_2"/>
  <p:tag name="KSO_WM_UNIT_ID" val="diagram20188729_2*n_h_i*1_1_2"/>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71.xml><?xml version="1.0" encoding="utf-8"?>
<p:tagLst xmlns:p="http://schemas.openxmlformats.org/presentationml/2006/main">
  <p:tag name="KSO_WM_TEMPLATE_CATEGORY" val="diagram"/>
  <p:tag name="KSO_WM_TEMPLATE_INDEX" val="20188729"/>
  <p:tag name="KSO_WM_UNIT_TYPE" val="n_h_i"/>
  <p:tag name="KSO_WM_UNIT_INDEX" val="1_1_3"/>
  <p:tag name="KSO_WM_UNIT_ID" val="diagram20188729_2*n_h_i*1_1_3"/>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72.xml><?xml version="1.0" encoding="utf-8"?>
<p:tagLst xmlns:p="http://schemas.openxmlformats.org/presentationml/2006/main">
  <p:tag name="KSO_WM_TEMPLATE_CATEGORY" val="diagram"/>
  <p:tag name="KSO_WM_TEMPLATE_INDEX" val="20188729"/>
  <p:tag name="KSO_WM_UNIT_TYPE" val="n_h_i"/>
  <p:tag name="KSO_WM_UNIT_INDEX" val="1_1_4"/>
  <p:tag name="KSO_WM_UNIT_ID" val="diagram20188729_2*n_h_i*1_1_4"/>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73.xml><?xml version="1.0" encoding="utf-8"?>
<p:tagLst xmlns:p="http://schemas.openxmlformats.org/presentationml/2006/main">
  <p:tag name="KSO_WM_TEMPLATE_CATEGORY" val="diagram"/>
  <p:tag name="KSO_WM_TEMPLATE_INDEX" val="20188729"/>
  <p:tag name="KSO_WM_UNIT_TYPE" val="n_h_i"/>
  <p:tag name="KSO_WM_UNIT_INDEX" val="1_1_5"/>
  <p:tag name="KSO_WM_UNIT_ID" val="diagram20188729_2*n_h_i*1_1_5"/>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74.xml><?xml version="1.0" encoding="utf-8"?>
<p:tagLst xmlns:p="http://schemas.openxmlformats.org/presentationml/2006/main">
  <p:tag name="KSO_WM_TEMPLATE_CATEGORY" val="diagram"/>
  <p:tag name="KSO_WM_TEMPLATE_INDEX" val="20188729"/>
  <p:tag name="KSO_WM_UNIT_TYPE" val="n_h_i"/>
  <p:tag name="KSO_WM_UNIT_INDEX" val="1_1_6"/>
  <p:tag name="KSO_WM_UNIT_ID" val="diagram20188729_2*n_h_i*1_1_6"/>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75.xml><?xml version="1.0" encoding="utf-8"?>
<p:tagLst xmlns:p="http://schemas.openxmlformats.org/presentationml/2006/main">
  <p:tag name="KSO_WM_TEMPLATE_CATEGORY" val="diagram"/>
  <p:tag name="KSO_WM_TEMPLATE_INDEX" val="20188729"/>
  <p:tag name="KSO_WM_UNIT_TYPE" val="n_h_i"/>
  <p:tag name="KSO_WM_UNIT_INDEX" val="1_1_7"/>
  <p:tag name="KSO_WM_UNIT_ID" val="diagram20188729_2*n_h_i*1_1_7"/>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76.xml><?xml version="1.0" encoding="utf-8"?>
<p:tagLst xmlns:p="http://schemas.openxmlformats.org/presentationml/2006/main">
  <p:tag name="KSO_WM_TEMPLATE_CATEGORY" val="diagram"/>
  <p:tag name="KSO_WM_TEMPLATE_INDEX" val="20188729"/>
  <p:tag name="KSO_WM_UNIT_TYPE" val="n_h_i"/>
  <p:tag name="KSO_WM_UNIT_INDEX" val="1_1_8"/>
  <p:tag name="KSO_WM_UNIT_ID" val="diagram20188729_2*n_h_i*1_1_8"/>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77.xml><?xml version="1.0" encoding="utf-8"?>
<p:tagLst xmlns:p="http://schemas.openxmlformats.org/presentationml/2006/main">
  <p:tag name="KSO_WM_TEMPLATE_CATEGORY" val="diagram"/>
  <p:tag name="KSO_WM_TEMPLATE_INDEX" val="20188729"/>
  <p:tag name="KSO_WM_UNIT_TYPE" val="n_h_i"/>
  <p:tag name="KSO_WM_UNIT_INDEX" val="1_1_9"/>
  <p:tag name="KSO_WM_UNIT_ID" val="diagram20188729_2*n_h_i*1_1_9"/>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78.xml><?xml version="1.0" encoding="utf-8"?>
<p:tagLst xmlns:p="http://schemas.openxmlformats.org/presentationml/2006/main">
  <p:tag name="KSO_WM_TEMPLATE_CATEGORY" val="diagram"/>
  <p:tag name="KSO_WM_TEMPLATE_INDEX" val="20188729"/>
  <p:tag name="KSO_WM_UNIT_TYPE" val="n_h_i"/>
  <p:tag name="KSO_WM_UNIT_INDEX" val="1_1_10"/>
  <p:tag name="KSO_WM_UNIT_ID" val="diagram20188729_2*n_h_i*1_1_10"/>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79.xml><?xml version="1.0" encoding="utf-8"?>
<p:tagLst xmlns:p="http://schemas.openxmlformats.org/presentationml/2006/main">
  <p:tag name="KSO_WM_TEMPLATE_CATEGORY" val="diagram"/>
  <p:tag name="KSO_WM_TEMPLATE_INDEX" val="20188729"/>
  <p:tag name="KSO_WM_UNIT_TYPE" val="n_h_i"/>
  <p:tag name="KSO_WM_UNIT_INDEX" val="1_1_11"/>
  <p:tag name="KSO_WM_UNIT_ID" val="diagram20188729_2*n_h_i*1_1_11"/>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0.xml><?xml version="1.0" encoding="utf-8"?>
<p:tagLst xmlns:p="http://schemas.openxmlformats.org/presentationml/2006/main">
  <p:tag name="KSO_WM_TEMPLATE_CATEGORY" val="diagram"/>
  <p:tag name="KSO_WM_TEMPLATE_INDEX" val="20188729"/>
  <p:tag name="KSO_WM_UNIT_TYPE" val="n_h_i"/>
  <p:tag name="KSO_WM_UNIT_INDEX" val="1_1_12"/>
  <p:tag name="KSO_WM_UNIT_ID" val="diagram20188729_2*n_h_i*1_1_12"/>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81.xml><?xml version="1.0" encoding="utf-8"?>
<p:tagLst xmlns:p="http://schemas.openxmlformats.org/presentationml/2006/main">
  <p:tag name="KSO_WM_TEMPLATE_CATEGORY" val="diagram"/>
  <p:tag name="KSO_WM_TEMPLATE_INDEX" val="20188729"/>
  <p:tag name="KSO_WM_UNIT_TYPE" val="n_h_i"/>
  <p:tag name="KSO_WM_UNIT_INDEX" val="1_1_13"/>
  <p:tag name="KSO_WM_UNIT_ID" val="diagram20188729_2*n_h_i*1_1_13"/>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82.xml><?xml version="1.0" encoding="utf-8"?>
<p:tagLst xmlns:p="http://schemas.openxmlformats.org/presentationml/2006/main">
  <p:tag name="KSO_WM_TEMPLATE_CATEGORY" val="diagram"/>
  <p:tag name="KSO_WM_TEMPLATE_INDEX" val="20188729"/>
  <p:tag name="KSO_WM_UNIT_TYPE" val="n_h_i"/>
  <p:tag name="KSO_WM_UNIT_INDEX" val="1_1_14"/>
  <p:tag name="KSO_WM_UNIT_ID" val="diagram20188729_2*n_h_i*1_1_14"/>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83.xml><?xml version="1.0" encoding="utf-8"?>
<p:tagLst xmlns:p="http://schemas.openxmlformats.org/presentationml/2006/main">
  <p:tag name="KSO_WM_TEMPLATE_CATEGORY" val="diagram"/>
  <p:tag name="KSO_WM_TEMPLATE_INDEX" val="20188729"/>
  <p:tag name="KSO_WM_UNIT_TYPE" val="n_h_i"/>
  <p:tag name="KSO_WM_UNIT_INDEX" val="1_1_15"/>
  <p:tag name="KSO_WM_UNIT_ID" val="diagram20188729_2*n_h_i*1_1_15"/>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84.xml><?xml version="1.0" encoding="utf-8"?>
<p:tagLst xmlns:p="http://schemas.openxmlformats.org/presentationml/2006/main">
  <p:tag name="KSO_WM_TEMPLATE_CATEGORY" val="diagram"/>
  <p:tag name="KSO_WM_TEMPLATE_INDEX" val="20188729"/>
  <p:tag name="KSO_WM_UNIT_TYPE" val="n_h_i"/>
  <p:tag name="KSO_WM_UNIT_INDEX" val="1_1_16"/>
  <p:tag name="KSO_WM_UNIT_ID" val="diagram20188729_2*n_h_i*1_1_16"/>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85.xml><?xml version="1.0" encoding="utf-8"?>
<p:tagLst xmlns:p="http://schemas.openxmlformats.org/presentationml/2006/main">
  <p:tag name="KSO_WM_TEMPLATE_CATEGORY" val="diagram"/>
  <p:tag name="KSO_WM_TEMPLATE_INDEX" val="20188729"/>
  <p:tag name="KSO_WM_UNIT_TYPE" val="n_h_i"/>
  <p:tag name="KSO_WM_UNIT_INDEX" val="1_1_17"/>
  <p:tag name="KSO_WM_UNIT_ID" val="diagram20188729_2*n_h_i*1_1_17"/>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86.xml><?xml version="1.0" encoding="utf-8"?>
<p:tagLst xmlns:p="http://schemas.openxmlformats.org/presentationml/2006/main">
  <p:tag name="KSO_WM_TEMPLATE_CATEGORY" val="diagram"/>
  <p:tag name="KSO_WM_TEMPLATE_INDEX" val="20188729"/>
  <p:tag name="KSO_WM_UNIT_TYPE" val="n_h_i"/>
  <p:tag name="KSO_WM_UNIT_INDEX" val="1_1_18"/>
  <p:tag name="KSO_WM_UNIT_ID" val="diagram20188729_2*n_h_i*1_1_18"/>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87.xml><?xml version="1.0" encoding="utf-8"?>
<p:tagLst xmlns:p="http://schemas.openxmlformats.org/presentationml/2006/main">
  <p:tag name="KSO_WM_TEMPLATE_CATEGORY" val="diagram"/>
  <p:tag name="KSO_WM_TEMPLATE_INDEX" val="20188729"/>
  <p:tag name="KSO_WM_UNIT_TYPE" val="n_h_i"/>
  <p:tag name="KSO_WM_UNIT_INDEX" val="1_1_19"/>
  <p:tag name="KSO_WM_UNIT_ID" val="diagram20188729_2*n_h_i*1_1_19"/>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88.xml><?xml version="1.0" encoding="utf-8"?>
<p:tagLst xmlns:p="http://schemas.openxmlformats.org/presentationml/2006/main">
  <p:tag name="KSO_WM_TEMPLATE_CATEGORY" val="diagram"/>
  <p:tag name="KSO_WM_TEMPLATE_INDEX" val="20188729"/>
  <p:tag name="KSO_WM_UNIT_TYPE" val="n_h_i"/>
  <p:tag name="KSO_WM_UNIT_INDEX" val="1_1_20"/>
  <p:tag name="KSO_WM_UNIT_ID" val="diagram20188729_2*n_h_i*1_1_20"/>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89.xml><?xml version="1.0" encoding="utf-8"?>
<p:tagLst xmlns:p="http://schemas.openxmlformats.org/presentationml/2006/main">
  <p:tag name="KSO_WM_TEMPLATE_CATEGORY" val="diagram"/>
  <p:tag name="KSO_WM_TEMPLATE_INDEX" val="20188729"/>
  <p:tag name="KSO_WM_UNIT_TYPE" val="n_h_i"/>
  <p:tag name="KSO_WM_UNIT_INDEX" val="1_1_21"/>
  <p:tag name="KSO_WM_UNIT_ID" val="diagram20188729_2*n_h_i*1_1_21"/>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90.xml><?xml version="1.0" encoding="utf-8"?>
<p:tagLst xmlns:p="http://schemas.openxmlformats.org/presentationml/2006/main">
  <p:tag name="KSO_WM_TEMPLATE_CATEGORY" val="diagram"/>
  <p:tag name="KSO_WM_TEMPLATE_INDEX" val="20188729"/>
  <p:tag name="KSO_WM_UNIT_TYPE" val="n_h_i"/>
  <p:tag name="KSO_WM_UNIT_INDEX" val="1_1_22"/>
  <p:tag name="KSO_WM_UNIT_ID" val="diagram20188729_2*n_h_i*1_1_22"/>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91.xml><?xml version="1.0" encoding="utf-8"?>
<p:tagLst xmlns:p="http://schemas.openxmlformats.org/presentationml/2006/main">
  <p:tag name="KSO_WM_TEMPLATE_CATEGORY" val="diagram"/>
  <p:tag name="KSO_WM_TEMPLATE_INDEX" val="20188729"/>
  <p:tag name="KSO_WM_UNIT_TYPE" val="n_h_i"/>
  <p:tag name="KSO_WM_UNIT_INDEX" val="1_1_23"/>
  <p:tag name="KSO_WM_UNIT_ID" val="diagram20188729_2*n_h_i*1_1_23"/>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92.xml><?xml version="1.0" encoding="utf-8"?>
<p:tagLst xmlns:p="http://schemas.openxmlformats.org/presentationml/2006/main">
  <p:tag name="KSO_WM_TEMPLATE_CATEGORY" val="diagram"/>
  <p:tag name="KSO_WM_TEMPLATE_INDEX" val="20188729"/>
  <p:tag name="KSO_WM_UNIT_TYPE" val="n_h_i"/>
  <p:tag name="KSO_WM_UNIT_INDEX" val="1_1_24"/>
  <p:tag name="KSO_WM_UNIT_ID" val="diagram20188729_2*n_h_i*1_1_24"/>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93.xml><?xml version="1.0" encoding="utf-8"?>
<p:tagLst xmlns:p="http://schemas.openxmlformats.org/presentationml/2006/main">
  <p:tag name="KSO_WM_TEMPLATE_CATEGORY" val="diagram"/>
  <p:tag name="KSO_WM_TEMPLATE_INDEX" val="20188729"/>
  <p:tag name="KSO_WM_UNIT_TYPE" val="n_h_i"/>
  <p:tag name="KSO_WM_UNIT_INDEX" val="1_1_25"/>
  <p:tag name="KSO_WM_UNIT_ID" val="diagram20188729_2*n_h_i*1_1_25"/>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94.xml><?xml version="1.0" encoding="utf-8"?>
<p:tagLst xmlns:p="http://schemas.openxmlformats.org/presentationml/2006/main">
  <p:tag name="KSO_WM_TEMPLATE_CATEGORY" val="diagram"/>
  <p:tag name="KSO_WM_TEMPLATE_INDEX" val="20188729"/>
  <p:tag name="KSO_WM_UNIT_TYPE" val="n_h_i"/>
  <p:tag name="KSO_WM_UNIT_INDEX" val="1_1_26"/>
  <p:tag name="KSO_WM_UNIT_ID" val="diagram20188729_2*n_h_i*1_1_26"/>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95.xml><?xml version="1.0" encoding="utf-8"?>
<p:tagLst xmlns:p="http://schemas.openxmlformats.org/presentationml/2006/main">
  <p:tag name="KSO_WM_TEMPLATE_CATEGORY" val="diagram"/>
  <p:tag name="KSO_WM_TEMPLATE_INDEX" val="20188729"/>
  <p:tag name="KSO_WM_UNIT_TYPE" val="n_h_i"/>
  <p:tag name="KSO_WM_UNIT_INDEX" val="1_1_27"/>
  <p:tag name="KSO_WM_UNIT_ID" val="diagram20188729_2*n_h_i*1_1_27"/>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96.xml><?xml version="1.0" encoding="utf-8"?>
<p:tagLst xmlns:p="http://schemas.openxmlformats.org/presentationml/2006/main">
  <p:tag name="KSO_WM_TEMPLATE_CATEGORY" val="diagram"/>
  <p:tag name="KSO_WM_TEMPLATE_INDEX" val="20188729"/>
  <p:tag name="KSO_WM_UNIT_TYPE" val="n_h_i"/>
  <p:tag name="KSO_WM_UNIT_INDEX" val="1_1_28"/>
  <p:tag name="KSO_WM_UNIT_ID" val="diagram20188729_2*n_h_i*1_1_28"/>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97.xml><?xml version="1.0" encoding="utf-8"?>
<p:tagLst xmlns:p="http://schemas.openxmlformats.org/presentationml/2006/main">
  <p:tag name="KSO_WM_TEMPLATE_CATEGORY" val="diagram"/>
  <p:tag name="KSO_WM_TEMPLATE_INDEX" val="20188729"/>
  <p:tag name="KSO_WM_UNIT_TYPE" val="n_h_i"/>
  <p:tag name="KSO_WM_UNIT_INDEX" val="1_1_29"/>
  <p:tag name="KSO_WM_UNIT_ID" val="diagram20188729_2*n_h_i*1_1_29"/>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98.xml><?xml version="1.0" encoding="utf-8"?>
<p:tagLst xmlns:p="http://schemas.openxmlformats.org/presentationml/2006/main">
  <p:tag name="KSO_WM_TEMPLATE_CATEGORY" val="diagram"/>
  <p:tag name="KSO_WM_TEMPLATE_INDEX" val="20188729"/>
  <p:tag name="KSO_WM_UNIT_TYPE" val="n_h_i"/>
  <p:tag name="KSO_WM_UNIT_INDEX" val="1_1_30"/>
  <p:tag name="KSO_WM_UNIT_ID" val="diagram20188729_2*n_h_i*1_1_30"/>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99.xml><?xml version="1.0" encoding="utf-8"?>
<p:tagLst xmlns:p="http://schemas.openxmlformats.org/presentationml/2006/main">
  <p:tag name="KSO_WM_TEMPLATE_CATEGORY" val="diagram"/>
  <p:tag name="KSO_WM_TEMPLATE_INDEX" val="20188729"/>
  <p:tag name="KSO_WM_UNIT_TYPE" val="n_h_i"/>
  <p:tag name="KSO_WM_UNIT_INDEX" val="1_1_31"/>
  <p:tag name="KSO_WM_UNIT_ID" val="diagram20188729_2*n_h_i*1_1_31"/>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黑体"/>
        <a:ea typeface=""/>
        <a:cs typeface=""/>
        <a:font script="Jpan" typeface="游ゴシック Light"/>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4047</Words>
  <Application>WPS 演示</Application>
  <PresentationFormat>自定义</PresentationFormat>
  <Paragraphs>275</Paragraphs>
  <Slides>23</Slides>
  <Notes>1</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23</vt:i4>
      </vt:variant>
    </vt:vector>
  </HeadingPairs>
  <TitlesOfParts>
    <vt:vector size="39" baseType="lpstr">
      <vt:lpstr>Arial</vt:lpstr>
      <vt:lpstr>宋体</vt:lpstr>
      <vt:lpstr>Wingdings</vt:lpstr>
      <vt:lpstr>黑体</vt:lpstr>
      <vt:lpstr>微软雅黑</vt:lpstr>
      <vt:lpstr>华文细黑</vt:lpstr>
      <vt:lpstr>字魂70号-灵悦黑体</vt:lpstr>
      <vt:lpstr>Segoe UI</vt:lpstr>
      <vt:lpstr>隶书</vt:lpstr>
      <vt:lpstr>Arial Unicode MS</vt:lpstr>
      <vt:lpstr>Calibri</vt:lpstr>
      <vt:lpstr>等线</vt:lpstr>
      <vt:lpstr>思源黑体</vt:lpstr>
      <vt:lpstr>思源黑体 CN Medium</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baby</dc:creator>
  <cp:lastModifiedBy>老学生一枚</cp:lastModifiedBy>
  <cp:revision>261</cp:revision>
  <dcterms:created xsi:type="dcterms:W3CDTF">2019-11-11T13:37:00Z</dcterms:created>
  <dcterms:modified xsi:type="dcterms:W3CDTF">2022-02-20T01:38:29Z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2052-11.1.0.11294</vt:lpwstr>
  </property>
  <property fmtid="{D5CDD505-2E9C-101B-9397-08002B2CF9AE}" pid="3" name="ICV">
    <vt:lpwstr>F47900CFCF14428F81F766D8B14004F0</vt:lpwstr>
  </property>
</Properties>
</file>